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5" r:id="rId6"/>
    <p:sldId id="269" r:id="rId7"/>
    <p:sldId id="271" r:id="rId8"/>
    <p:sldId id="261" r:id="rId9"/>
    <p:sldId id="262" r:id="rId10"/>
    <p:sldId id="263" r:id="rId11"/>
    <p:sldId id="267" r:id="rId12"/>
    <p:sldId id="264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70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12649.5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10659.7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10249.6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98720"/>
        <c:axId val="36008704"/>
      </c:barChart>
      <c:catAx>
        <c:axId val="3599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008704"/>
        <c:crosses val="autoZero"/>
        <c:auto val="1"/>
        <c:lblAlgn val="ctr"/>
        <c:lblOffset val="100"/>
        <c:noMultiLvlLbl val="0"/>
      </c:catAx>
      <c:valAx>
        <c:axId val="36008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99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84645669291333E-2"/>
          <c:y val="0.13803784158655019"/>
          <c:w val="0.58062718722659667"/>
          <c:h val="0.76824387937854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1050</c:v>
                </c:pt>
                <c:pt idx="2">
                  <c:v>986</c:v>
                </c:pt>
                <c:pt idx="3">
                  <c:v>1025.4000000000001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121.6</c:v>
                </c:pt>
                <c:pt idx="2">
                  <c:v>126.5</c:v>
                </c:pt>
                <c:pt idx="3">
                  <c:v>131.6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351.1</c:v>
                </c:pt>
                <c:pt idx="2">
                  <c:v>365.2</c:v>
                </c:pt>
                <c:pt idx="3">
                  <c:v>379.9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2763.5</c:v>
                </c:pt>
                <c:pt idx="2">
                  <c:v>2874</c:v>
                </c:pt>
                <c:pt idx="3">
                  <c:v>2989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83.8</c:v>
                </c:pt>
                <c:pt idx="2">
                  <c:v>87.2</c:v>
                </c:pt>
                <c:pt idx="3">
                  <c:v>90.7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7.3</c:v>
                </c:pt>
                <c:pt idx="2">
                  <c:v>7.6</c:v>
                </c:pt>
                <c:pt idx="3">
                  <c:v>7.9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6745216"/>
        <c:axId val="36746752"/>
        <c:axId val="0"/>
      </c:bar3DChart>
      <c:catAx>
        <c:axId val="3674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6746752"/>
        <c:crosses val="autoZero"/>
        <c:auto val="1"/>
        <c:lblAlgn val="ctr"/>
        <c:lblOffset val="100"/>
        <c:noMultiLvlLbl val="0"/>
      </c:catAx>
      <c:valAx>
        <c:axId val="367467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6745216"/>
        <c:crosses val="autoZero"/>
        <c:crossBetween val="between"/>
      </c:valAx>
    </c:plotArea>
    <c:legend>
      <c:legendPos val="r"/>
      <c:legendEntry>
        <c:idx val="0"/>
      </c:legendEntry>
      <c:legendEntry>
        <c:idx val="1"/>
      </c:legendEntry>
      <c:legendEntry>
        <c:idx val="2"/>
      </c:legendEntry>
      <c:legendEntry>
        <c:idx val="3"/>
      </c:legendEntry>
      <c:legendEntry>
        <c:idx val="4"/>
        <c:delete val="1"/>
      </c:legendEntry>
      <c:legendEntry>
        <c:idx val="5"/>
      </c:legendEntry>
      <c:legendEntry>
        <c:idx val="6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12649.5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10659.7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10249.6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59808"/>
        <c:axId val="38765696"/>
      </c:barChart>
      <c:catAx>
        <c:axId val="3875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765696"/>
        <c:crosses val="autoZero"/>
        <c:auto val="1"/>
        <c:lblAlgn val="ctr"/>
        <c:lblOffset val="100"/>
        <c:noMultiLvlLbl val="0"/>
      </c:catAx>
      <c:valAx>
        <c:axId val="3876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5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14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696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</a:t>
            </a:r>
            <a:b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Бюджета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Краснооктябрьского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Веселовского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2022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 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2023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2024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КРАСНООКТЯБРЬСКОГО СЕЛЬСКОГО ПОСЕЛЕНИЯ НА </a:t>
            </a:r>
            <a:r>
              <a:rPr lang="ru-RU" sz="2200" dirty="0" smtClean="0"/>
              <a:t>2022-2024</a:t>
            </a:r>
            <a:endParaRPr lang="ru-RU" sz="2200" dirty="0" smtClean="0"/>
          </a:p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/>
              <a:t>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04793294"/>
              </p:ext>
            </p:extLst>
          </p:nvPr>
        </p:nvGraphicFramePr>
        <p:xfrm>
          <a:off x="935596" y="1772816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ПРОЕКТА БЮДЖЕТА КРАСНООКТЯБРЬСКОГО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18919060"/>
              </p:ext>
            </p:extLst>
          </p:nvPr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87795"/>
              </p:ext>
            </p:extLst>
          </p:nvPr>
        </p:nvGraphicFramePr>
        <p:xfrm>
          <a:off x="35497" y="1122680"/>
          <a:ext cx="810039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12649,5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10659,7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10249,6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6867,3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5558,2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5823,5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257,6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1428,9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1514,3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1243,9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3656,1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2975,2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2558,2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314,2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16,2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5081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ПРОЕКТА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 КРАСНООКТЯБРЬСКОГО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2022-2024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7212392"/>
              </p:ext>
            </p:extLst>
          </p:nvPr>
        </p:nvGraphicFramePr>
        <p:xfrm>
          <a:off x="928662" y="1785926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ПРОЕКТА БЮДЖЕТА КРАСНООКТЯБРЬСКОГО СЕЛЬСКОГО ПОСЕЛЕНИЯ НА 2021-2023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КРАСНООКТЯБРЬСКОГО сельского поселения и непрограммным направлениям деятельности на 2021 год и на плановый период 2022 и 2023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544976"/>
              </p:ext>
            </p:extLst>
          </p:nvPr>
        </p:nvGraphicFramePr>
        <p:xfrm>
          <a:off x="395536" y="1663912"/>
          <a:ext cx="8496945" cy="589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2022</a:t>
                      </a:r>
                      <a:r>
                        <a:rPr lang="ru-RU" sz="1900" i="1" baseline="0" dirty="0" smtClean="0"/>
                        <a:t>г</a:t>
                      </a:r>
                      <a:r>
                        <a:rPr lang="ru-RU" sz="1900" baseline="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программных расходов: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5551,1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4892,4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4210,2</a:t>
                      </a:r>
                      <a:endParaRPr lang="ru-RU" sz="1900" b="1" dirty="0"/>
                    </a:p>
                  </a:txBody>
                  <a:tcPr/>
                </a:tc>
              </a:tr>
              <a:tr h="63568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«Благоустройство</a:t>
                      </a:r>
                      <a:r>
                        <a:rPr lang="ru-RU" sz="18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 Краснооктябрьского сельского поселения»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1428,9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1514,3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1243,9</a:t>
                      </a:r>
                      <a:endParaRPr lang="ru-RU" sz="19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«Нулевой травматизм»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24,1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23,9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ситуаций, обеспечение пожарной безопасности людей на водных объектах"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36,0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в Краснооктябрьском</a:t>
                      </a:r>
                      <a:r>
                        <a:rPr lang="ru-RU" sz="18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сельском поселении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3656,1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2975,2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2558,2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природопользование»</a:t>
                      </a:r>
                      <a:endParaRPr lang="ru-RU" sz="18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физической культуры и массового спорта"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15,6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«Обеспечение общественного порядка и профилактика правонарушений»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17,2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17,8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«Социальная поддержка граждан»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290,5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302,1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314,2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1490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«Мы должны обеспечить большую прозрачность и открытость бюджетного процесса для граждан. Это одно из ключевых условий повышения эффективности госинвестиций, всей бюджетной политики».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338" name="AutoShape 2" descr="https://pp.userapi.com/c840236/v840236831/487c1/PgaFVynhyz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341" name="Picture 5" descr="C:\Users\Хеда\Desktop\bkZ2E40iW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052736"/>
            <a:ext cx="4608512" cy="283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     Бюджетное послание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Президента Российской Федерации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Краснооктябрьского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Краснооктябрьского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Краснооктябрьского сельского поселения Веселовского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Краснооктябрьского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</a:t>
            </a:r>
          </a:p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ПРОЕКТА бюджета Краснооктябрьского сельского поселения на 2020-2022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201997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2022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12649,5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–12649,5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70211" y="1844824"/>
            <a:ext cx="1986057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2023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10659,7</a:t>
            </a:r>
            <a:endParaRPr lang="ru-RU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10659,7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97467" y="2276872"/>
            <a:ext cx="201997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10249,6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10249,6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ПЛАНИРУЕМЫЙ ОБЪЕМ ПОСТУПЛЕНИЙ ДОХОДОВ БЮДЖЕТА КРАСНООКТЯБРЬСКОГО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14263"/>
              </p:ext>
            </p:extLst>
          </p:nvPr>
        </p:nvGraphicFramePr>
        <p:xfrm>
          <a:off x="0" y="1340768"/>
          <a:ext cx="8139898" cy="39174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075824"/>
                <a:gridCol w="1075824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И НЕНАЛОГОВЫЕ ДОХОДЫ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4377,3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4446,5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4624,5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1050,0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986,0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1025,4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121,6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126,5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131,6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351,1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365,2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379,9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2763,5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3000,5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3120,6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83,8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87,2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90,7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7,9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ПОСТУПЛЕНИЯ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8272,2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6213,2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5625,1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12649,5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10659,7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10249,6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739</Words>
  <Application>Microsoft Office PowerPoint</Application>
  <PresentationFormat>Экран (4:3)</PresentationFormat>
  <Paragraphs>190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ПРОЕКТ Бюджета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Людмила</cp:lastModifiedBy>
  <cp:revision>67</cp:revision>
  <dcterms:created xsi:type="dcterms:W3CDTF">2017-12-11T11:43:42Z</dcterms:created>
  <dcterms:modified xsi:type="dcterms:W3CDTF">2021-12-24T14:01:42Z</dcterms:modified>
</cp:coreProperties>
</file>