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5" r:id="rId6"/>
    <p:sldId id="269" r:id="rId7"/>
    <p:sldId id="271" r:id="rId8"/>
    <p:sldId id="261" r:id="rId9"/>
    <p:sldId id="262" r:id="rId10"/>
    <p:sldId id="263" r:id="rId11"/>
    <p:sldId id="267" r:id="rId12"/>
    <p:sldId id="264" r:id="rId13"/>
    <p:sldId id="266" r:id="rId14"/>
    <p:sldId id="270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plotArea>
      <c:layout/>
      <c:barChart>
        <c:barDir val="col"/>
        <c:grouping val="stacked"/>
        <c:ser>
          <c:idx val="0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11114.6</c:v>
                </c:pt>
              </c:numCache>
            </c:numRef>
          </c:val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7048.1</c:v>
                </c:pt>
              </c:numCache>
            </c:numRef>
          </c:val>
        </c:ser>
        <c:ser>
          <c:idx val="2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6613.2</c:v>
                </c:pt>
              </c:numCache>
            </c:numRef>
          </c:val>
        </c:ser>
        <c:overlap val="100"/>
        <c:axId val="83444096"/>
        <c:axId val="83445632"/>
      </c:barChart>
      <c:catAx>
        <c:axId val="83444096"/>
        <c:scaling>
          <c:orientation val="minMax"/>
        </c:scaling>
        <c:axPos val="b"/>
        <c:numFmt formatCode="General" sourceLinked="1"/>
        <c:tickLblPos val="nextTo"/>
        <c:crossAx val="83445632"/>
        <c:crosses val="autoZero"/>
        <c:auto val="1"/>
        <c:lblAlgn val="ctr"/>
        <c:lblOffset val="100"/>
      </c:catAx>
      <c:valAx>
        <c:axId val="83445632"/>
        <c:scaling>
          <c:orientation val="minMax"/>
        </c:scaling>
        <c:axPos val="l"/>
        <c:majorGridlines/>
        <c:numFmt formatCode="General" sourceLinked="1"/>
        <c:tickLblPos val="nextTo"/>
        <c:crossAx val="834440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8.4578171112505249E-2"/>
          <c:y val="3.7787611739412676E-2"/>
          <c:w val="0.65873399573963398"/>
          <c:h val="0.8797197060382467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НДФЛ,доходы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2019 г.</c:v>
                </c:pt>
                <c:pt idx="2">
                  <c:v>2020 г.</c:v>
                </c:pt>
                <c:pt idx="3">
                  <c:v>2021г.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816</c:v>
                </c:pt>
                <c:pt idx="2">
                  <c:v>830.1</c:v>
                </c:pt>
                <c:pt idx="3">
                  <c:v>844.5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физ. Лиц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2019 г.</c:v>
                </c:pt>
                <c:pt idx="2">
                  <c:v>2020 г.</c:v>
                </c:pt>
                <c:pt idx="3">
                  <c:v>2021г.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130.6</c:v>
                </c:pt>
                <c:pt idx="2">
                  <c:v>131.4</c:v>
                </c:pt>
                <c:pt idx="3">
                  <c:v>132.19999999999999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2019 г.</c:v>
                </c:pt>
                <c:pt idx="2">
                  <c:v>2020 г.</c:v>
                </c:pt>
                <c:pt idx="3">
                  <c:v>2021г.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160.80000000000001</c:v>
                </c:pt>
                <c:pt idx="2">
                  <c:v>166.9</c:v>
                </c:pt>
                <c:pt idx="3">
                  <c:v>173.5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2019 г.</c:v>
                </c:pt>
                <c:pt idx="2">
                  <c:v>2020 г.</c:v>
                </c:pt>
                <c:pt idx="3">
                  <c:v>2021г.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1">
                  <c:v>2535</c:v>
                </c:pt>
                <c:pt idx="2">
                  <c:v>2574</c:v>
                </c:pt>
                <c:pt idx="3">
                  <c:v>2613.1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Гос.пошлина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2019 г.</c:v>
                </c:pt>
                <c:pt idx="2">
                  <c:v>2020 г.</c:v>
                </c:pt>
                <c:pt idx="3">
                  <c:v>2021г.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импользования имущества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2019 г.</c:v>
                </c:pt>
                <c:pt idx="2">
                  <c:v>2020 г.</c:v>
                </c:pt>
                <c:pt idx="3">
                  <c:v>2021г.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1">
                  <c:v>73.900000000000006</c:v>
                </c:pt>
                <c:pt idx="2">
                  <c:v>87.3</c:v>
                </c:pt>
                <c:pt idx="3">
                  <c:v>90.7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Штрафы, санкции, возмещения ущерба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2019 г.</c:v>
                </c:pt>
                <c:pt idx="2">
                  <c:v>2020 г.</c:v>
                </c:pt>
                <c:pt idx="3">
                  <c:v>2021г.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1">
                  <c:v>35</c:v>
                </c:pt>
                <c:pt idx="2">
                  <c:v>36.4</c:v>
                </c:pt>
                <c:pt idx="3">
                  <c:v>37.799999999999997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2019 г.</c:v>
                </c:pt>
                <c:pt idx="2">
                  <c:v>2020 г.</c:v>
                </c:pt>
                <c:pt idx="3">
                  <c:v>2021г.</c:v>
                </c:pt>
              </c:strCache>
            </c:strRef>
          </c:cat>
          <c:val>
            <c:numRef>
              <c:f>Лист1!$I$2:$I$5</c:f>
              <c:numCache>
                <c:formatCode>General</c:formatCode>
                <c:ptCount val="4"/>
              </c:numCache>
            </c:numRef>
          </c:val>
        </c:ser>
        <c:shape val="cylinder"/>
        <c:axId val="40028032"/>
        <c:axId val="40029568"/>
        <c:axId val="0"/>
      </c:bar3DChart>
      <c:catAx>
        <c:axId val="40028032"/>
        <c:scaling>
          <c:orientation val="minMax"/>
        </c:scaling>
        <c:axPos val="b"/>
        <c:numFmt formatCode="General" sourceLinked="0"/>
        <c:tickLblPos val="nextTo"/>
        <c:crossAx val="40029568"/>
        <c:crosses val="autoZero"/>
        <c:auto val="1"/>
        <c:lblAlgn val="ctr"/>
        <c:lblOffset val="100"/>
      </c:catAx>
      <c:valAx>
        <c:axId val="40029568"/>
        <c:scaling>
          <c:orientation val="minMax"/>
        </c:scaling>
        <c:axPos val="l"/>
        <c:majorGridlines/>
        <c:numFmt formatCode="General" sourceLinked="1"/>
        <c:tickLblPos val="nextTo"/>
        <c:crossAx val="40028032"/>
        <c:crosses val="autoZero"/>
        <c:crossBetween val="between"/>
      </c:valAx>
    </c:plotArea>
    <c:legend>
      <c:legendPos val="r"/>
      <c:legendEntry>
        <c:idx val="5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0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delete val="1"/>
      </c:legendEntry>
      <c:layout>
        <c:manualLayout>
          <c:xMode val="edge"/>
          <c:yMode val="edge"/>
          <c:x val="0.75062100590686265"/>
          <c:y val="2.3340025787163602E-2"/>
          <c:w val="0.24937899409313727"/>
          <c:h val="0.81915076557502997"/>
        </c:manualLayout>
      </c:layout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"/>
  <c:chart>
    <c:plotArea>
      <c:layout/>
      <c:barChart>
        <c:barDir val="col"/>
        <c:grouping val="stacked"/>
        <c:ser>
          <c:idx val="0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11114.6</c:v>
                </c:pt>
              </c:numCache>
            </c:numRef>
          </c:val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7048.1</c:v>
                </c:pt>
              </c:numCache>
            </c:numRef>
          </c:val>
        </c:ser>
        <c:ser>
          <c:idx val="2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6613.2</c:v>
                </c:pt>
              </c:numCache>
            </c:numRef>
          </c:val>
        </c:ser>
        <c:overlap val="100"/>
        <c:axId val="67300736"/>
        <c:axId val="75498624"/>
      </c:barChart>
      <c:catAx>
        <c:axId val="67300736"/>
        <c:scaling>
          <c:orientation val="minMax"/>
        </c:scaling>
        <c:axPos val="b"/>
        <c:numFmt formatCode="General" sourceLinked="1"/>
        <c:tickLblPos val="nextTo"/>
        <c:crossAx val="75498624"/>
        <c:crosses val="autoZero"/>
        <c:auto val="1"/>
        <c:lblAlgn val="ctr"/>
        <c:lblOffset val="100"/>
      </c:catAx>
      <c:valAx>
        <c:axId val="75498624"/>
        <c:scaling>
          <c:orientation val="minMax"/>
        </c:scaling>
        <c:axPos val="l"/>
        <c:majorGridlines/>
        <c:numFmt formatCode="General" sourceLinked="1"/>
        <c:tickLblPos val="nextTo"/>
        <c:crossAx val="6730073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F2C57-D4E6-4585-AE20-A8A0F1C0241B}" type="datetimeFigureOut">
              <a:rPr lang="ru-RU" smtClean="0"/>
              <a:pPr/>
              <a:t>21.11.2018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01B-752D-4BE0-9DF8-2D3459FB12D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942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9148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4148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7901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255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Хеда\Desktop\NHigCjuNMj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116632" y="1340768"/>
            <a:ext cx="11449272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ПРОЕКТ</a:t>
            </a:r>
            <a:b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Бюджета для граждан</a:t>
            </a:r>
            <a:endParaRPr lang="ru-RU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517232"/>
            <a:ext cx="9144000" cy="134076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Краснооктябрьского сельского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поселения Веселовского района на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2019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год и на плановый период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2020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и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2021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годов</a:t>
            </a:r>
          </a:p>
          <a:p>
            <a:endParaRPr lang="ru-RU" dirty="0"/>
          </a:p>
        </p:txBody>
      </p:sp>
      <p:sp>
        <p:nvSpPr>
          <p:cNvPr id="1026" name="AutoShape 2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332656"/>
            <a:ext cx="8064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ДОХОДОВ БЮДЖЕТА КРАСНООКТЯБРЬСКОГО СЕЛЬСКОГО ПОСЕЛЕНИЯ НА </a:t>
            </a:r>
            <a:r>
              <a:rPr lang="ru-RU" sz="2200" dirty="0" smtClean="0"/>
              <a:t>2019-2021 </a:t>
            </a:r>
            <a:r>
              <a:rPr lang="ru-RU" sz="2200" dirty="0" smtClean="0"/>
              <a:t>ГОДЫ (ТЫС.РУБ.)</a:t>
            </a:r>
            <a:endParaRPr lang="ru-RU" sz="22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260648"/>
            <a:ext cx="6912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СТРУКТУРА НАЛОГОВЫХ И НЕНАЛОГОВЫХ ДОХОДОВ ПРОЕКТА БЮДЖЕТА КРАСНООКТЯБРЬСКОГО СЕЛЬСКОГО ПОСЕЛЕНИЯ НА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2019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2021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ГОДЫ (тыс.руб.)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9512" y="2000240"/>
          <a:ext cx="896448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497" y="1122680"/>
          <a:ext cx="810039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048"/>
                <a:gridCol w="1008112"/>
                <a:gridCol w="1008112"/>
                <a:gridCol w="1080120"/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2019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smtClean="0"/>
                        <a:t>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2020 </a:t>
                      </a:r>
                      <a:r>
                        <a:rPr lang="ru-RU" sz="1400" dirty="0" smtClean="0"/>
                        <a:t>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2021 </a:t>
                      </a:r>
                      <a:r>
                        <a:rPr lang="ru-RU" sz="1400" dirty="0" smtClean="0"/>
                        <a:t>г.</a:t>
                      </a:r>
                      <a:endParaRPr lang="ru-RU" sz="1400" dirty="0"/>
                    </a:p>
                  </a:txBody>
                  <a:tcPr/>
                </a:tc>
              </a:tr>
              <a:tr h="24984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РАСХОДЫ, всего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11114,6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7048,1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6613,2</a:t>
                      </a:r>
                      <a:endParaRPr lang="ru-RU" sz="1800" b="1" dirty="0"/>
                    </a:p>
                  </a:txBody>
                  <a:tcPr/>
                </a:tc>
              </a:tr>
              <a:tr h="2307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том числе: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2860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Общегосударственные вопросы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4592,9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4398,4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4543,9</a:t>
                      </a:r>
                      <a:endParaRPr lang="ru-RU" sz="14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оборона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191,3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198,5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3244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 и правоохранительная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Жилищно-коммунальное хозяйство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1944,6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571,3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411,0</a:t>
                      </a:r>
                      <a:endParaRPr lang="ru-RU" sz="1400" dirty="0"/>
                    </a:p>
                  </a:txBody>
                  <a:tcPr/>
                </a:tc>
              </a:tr>
              <a:tr h="1824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Охрана окружающей среды	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544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Культура, кинематография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3941,8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1480,1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1273,5</a:t>
                      </a:r>
                      <a:endParaRPr lang="ru-RU" sz="1400" dirty="0"/>
                    </a:p>
                  </a:txBody>
                  <a:tcPr/>
                </a:tc>
              </a:tr>
              <a:tr h="2594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Социальная политика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355,6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369,8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369,8</a:t>
                      </a:r>
                      <a:endParaRPr lang="ru-RU" sz="1400" dirty="0"/>
                    </a:p>
                  </a:txBody>
                  <a:tcPr/>
                </a:tc>
              </a:tr>
              <a:tr h="2426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 культура и спорт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36,4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8,0</a:t>
                      </a:r>
                      <a:endParaRPr lang="ru-RU" sz="1400" dirty="0"/>
                    </a:p>
                  </a:txBody>
                  <a:tcPr/>
                </a:tc>
              </a:tr>
              <a:tr h="28113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Обслуживание государственного и муниципального долга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4958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Межбюджетные трансферты общего характера бюджетам бюджетной системы РФ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ОБЪЕМ РАСХОДОВ ПРОЕКТА 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БЮДЖЕТА КРАСНООКТЯБРЬСКОГО СЕЛЬСКОГО ПОСЕЛЕНИЯ НА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2019-2021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ГОДЫ (тыс.рублей)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928662" y="1785926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59632" y="476672"/>
            <a:ext cx="74523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РАСХОДОВ ПРОЕКТА БЮДЖЕТА КРАСНООКТЯБРЬСКОГО СЕЛЬСКОГО ПОСЕЛЕНИЯ НА </a:t>
            </a:r>
            <a:r>
              <a:rPr lang="ru-RU" sz="2200" dirty="0" smtClean="0"/>
              <a:t>2019-2021 </a:t>
            </a:r>
            <a:r>
              <a:rPr lang="ru-RU" sz="2200" dirty="0" smtClean="0"/>
              <a:t>ГОДЫ (ТЫС.РУБ.)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0992" y="260648"/>
            <a:ext cx="9073008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КРАСНООКТЯБРЬСКОГО сельского поселения и непрограммным направлениям деятельности на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2019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 и на плановый период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2020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2021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годов (Тыс.руб.)</a:t>
            </a:r>
            <a:endParaRPr lang="ru-RU" sz="22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663912"/>
          <a:ext cx="8496945" cy="6444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5084"/>
                <a:gridCol w="1049066"/>
                <a:gridCol w="979128"/>
                <a:gridCol w="943667"/>
              </a:tblGrid>
              <a:tr h="352425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2019</a:t>
                      </a:r>
                      <a:r>
                        <a:rPr lang="ru-RU" sz="1900" baseline="0" dirty="0" smtClean="0"/>
                        <a:t> </a:t>
                      </a:r>
                      <a:r>
                        <a:rPr lang="ru-RU" sz="1900" baseline="0" dirty="0" smtClean="0"/>
                        <a:t>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2020 </a:t>
                      </a:r>
                      <a:r>
                        <a:rPr lang="ru-RU" sz="1900" dirty="0" smtClean="0"/>
                        <a:t>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2021 </a:t>
                      </a:r>
                      <a:r>
                        <a:rPr lang="ru-RU" sz="1900" dirty="0" smtClean="0"/>
                        <a:t>г.</a:t>
                      </a:r>
                      <a:endParaRPr lang="ru-RU" sz="1900" dirty="0"/>
                    </a:p>
                  </a:txBody>
                  <a:tcPr/>
                </a:tc>
              </a:tr>
              <a:tr h="391216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ВСЕГО</a:t>
                      </a:r>
                      <a:r>
                        <a:rPr lang="ru-RU" sz="19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программных расходов: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6300,4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2451,2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smtClean="0"/>
                        <a:t>2069,3</a:t>
                      </a:r>
                      <a:endParaRPr lang="ru-RU" sz="1900" b="1" dirty="0"/>
                    </a:p>
                  </a:txBody>
                  <a:tcPr/>
                </a:tc>
              </a:tr>
              <a:tr h="118863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«Благоустройство</a:t>
                      </a:r>
                      <a:r>
                        <a:rPr lang="ru-RU" sz="1900" b="1" i="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в Краснооктябрьского сельского поселения»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1944,6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571,3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411,0</a:t>
                      </a:r>
                      <a:endParaRPr lang="ru-RU" sz="1900" dirty="0"/>
                    </a:p>
                  </a:txBody>
                  <a:tcPr/>
                </a:tc>
              </a:tr>
              <a:tr h="74248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"Защита населения и территории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 чрезвычайных , ситуаций, обеспечение пожарной безопасности людей на водных объектах"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5,0</a:t>
                      </a:r>
                      <a:endParaRPr lang="ru-RU" sz="1900" dirty="0"/>
                    </a:p>
                  </a:txBody>
                  <a:tcPr/>
                </a:tc>
              </a:tr>
              <a:tr h="43956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"Развитие культуры в Краснооктябрьском</a:t>
                      </a:r>
                      <a:r>
                        <a:rPr lang="ru-RU" sz="1900" b="1" i="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сельском поселении</a:t>
                      </a:r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3941,8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1480,1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1273,5</a:t>
                      </a:r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«Охрана окружающей среды 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рациональное природопользование»</a:t>
                      </a:r>
                      <a:endParaRPr lang="ru-RU" sz="1900" b="1" i="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</a:t>
                      </a:r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"Развитие физической культуры и массового спорта"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36,4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8,0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8,0</a:t>
                      </a:r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Программа «</a:t>
                      </a:r>
                      <a:r>
                        <a:rPr lang="ru-RU" sz="19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Обеспеспечение</a:t>
                      </a:r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общественного порядка и профилактика правонарушений»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2,0</a:t>
                      </a:r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Программа «Социальная поддержка граждан»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355,6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369,8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369,8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414908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«Мы должны обеспечить большую прозрачность и открытость бюджетного процесса для граждан. Это одно из ключевых условий повышения эффективности госинвестиций, всей бюджетной политики».</a:t>
            </a:r>
            <a:endParaRPr lang="ru-RU" sz="2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4338" name="AutoShape 2" descr="https://pp.userapi.com/c840236/v840236831/487c1/PgaFVynhyzU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4341" name="Picture 5" descr="C:\Users\Хеда\Desktop\bkZ2E40iWL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1052736"/>
            <a:ext cx="4608512" cy="2838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4572000" y="58772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Бюджетное послание Президента Российской Федерации на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2019-2021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годы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548680"/>
            <a:ext cx="8568952" cy="299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Уважаемые жители Краснооктябрьского сельского поселения!</a:t>
            </a: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sz="28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познакомит Вас с основными положениями проекта  бюджета нашего поселения на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2019-2021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годы.</a:t>
            </a:r>
            <a:endParaRPr lang="ru-RU" alt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Краснооктябрьского сельского поселения. </a:t>
            </a:r>
          </a:p>
        </p:txBody>
      </p:sp>
      <p:pic>
        <p:nvPicPr>
          <p:cNvPr id="15362" name="Picture 2" descr="C:\Users\Хеда\Desktop\yrqebP1InH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077072"/>
            <a:ext cx="5400600" cy="256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692696"/>
            <a:ext cx="874846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 smtClean="0"/>
          </a:p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 для граждан – это упрощённая версия бюджетного документа, которая использует неформальный язык и доступные форматы, чтобы облегчить для граждан понимание бюджета, объяснить им планы и действия администрации муниципального образования во время бюджетного года и показать формы их возможного взаимодействия с администрацией по вопросам расходования общественных финансов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5728"/>
            <a:ext cx="8010847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Что такое «Бюджет для граждан»?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8097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 бюджета Краснооктябрьского сельского поселения Веселовского района 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2019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2020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2021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годов направлен на решение следующих ключевых задач: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7812360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эффективности бюджетной политики;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Соответствие финансовых возможностей Краснооктябрьского сельского поселения ключевым направлениям развития;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роли бюджетной политики для поддержки экономического роста;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прозрачности и открытости бюджетного процесса;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ü"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980728"/>
            <a:ext cx="7992888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«БЮДЖЕТ» (от старонормандского bougette – кошелек,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  <a:endParaRPr lang="ru-RU" sz="2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797152"/>
            <a:ext cx="3923928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ДОХОДЫ </a:t>
            </a:r>
            <a:r>
              <a:rPr lang="ru-RU" b="1" dirty="0" smtClean="0">
                <a:solidFill>
                  <a:srgbClr val="002060"/>
                </a:solidFill>
              </a:rPr>
              <a:t>– поступающие в бюджет денежные средства : налоги юридических и физических лиц, административные платежи и сборы, безвозмездные поступления)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4797152"/>
            <a:ext cx="3779912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РАСХОДЫ </a:t>
            </a:r>
            <a:r>
              <a:rPr lang="ru-RU" b="1" dirty="0" smtClean="0">
                <a:solidFill>
                  <a:srgbClr val="002060"/>
                </a:solidFill>
              </a:rPr>
              <a:t>– выплачиваемые из бюджета средства (социальные выплаты населению, финансовое обеспечение госучреждений и др.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051720" y="4005064"/>
            <a:ext cx="10081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6300192" y="4005064"/>
            <a:ext cx="1080120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0"/>
            <a:ext cx="60104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Понятие «БЮДЖЕТ»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324544" y="0"/>
            <a:ext cx="9828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Гражданин, его участие в бюджетном процессе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328" y="1340768"/>
            <a:ext cx="604867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Помогает формировать доходную часть бюджета (например, налог на доходы физических лиц)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5445224"/>
            <a:ext cx="5940152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Получает социальные гарантии - расходная часть бюджета (образование, культура, социальная поддержка и др.)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5976" y="2924944"/>
            <a:ext cx="3744416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139952" y="2060848"/>
            <a:ext cx="42484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Как налогоплательщик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11960" y="4437112"/>
            <a:ext cx="43924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Как получатель социальных гарантий </a:t>
            </a:r>
            <a:endParaRPr lang="ru-RU" b="1" dirty="0"/>
          </a:p>
        </p:txBody>
      </p:sp>
      <p:pic>
        <p:nvPicPr>
          <p:cNvPr id="2050" name="Picture 2" descr="C:\Users\Хеда\Desktop\tsjr6cNuf_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2856"/>
            <a:ext cx="2987824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67544" y="260648"/>
            <a:ext cx="8352928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Основные параметры </a:t>
            </a:r>
          </a:p>
          <a:p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ПРОЕКТА бюджета Краснооктябрьского сельского поселения на 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2019-2021 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Гг.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тыс.руб.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ru-RU" sz="2800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Хеда\Desktop\ceUlqJFI8S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365104"/>
            <a:ext cx="4752528" cy="223224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95536" y="1412776"/>
            <a:ext cx="2019977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2019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г.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Доходы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11114,6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Расходы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11114,6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411760" y="1844824"/>
            <a:ext cx="187064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2020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b="1" dirty="0" smtClean="0"/>
              <a:t>7048,1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7048,1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355976" y="2276872"/>
            <a:ext cx="1902957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2021г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Доходы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6613,2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Расходы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6613,2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3861048"/>
            <a:ext cx="460851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года дефицит равен 0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ПЛАНИРУЕМЫЙ ОБЪЕМ ПОСТУПЛЕНИЙ ДОХОДОВ БЮДЖЕТА КРАСНООКТЯБРЬСКОГО СЕЛЬСКОГО ПОСЕЛЕНИЯ НА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2019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2021годы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1" y="850597"/>
          <a:ext cx="8139898" cy="371937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984147"/>
                <a:gridCol w="1004103"/>
                <a:gridCol w="1075824"/>
                <a:gridCol w="1075824"/>
              </a:tblGrid>
              <a:tr h="354229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2019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2020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2021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</a:tr>
              <a:tr h="35422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НАЛОГОВЫЕ ДОХОДЫ И НЕНАЛОГОВЫЕ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3751,8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3826,1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3891,8</a:t>
                      </a:r>
                      <a:endParaRPr lang="ru-RU" sz="1400" b="1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i="1" dirty="0" smtClean="0"/>
                        <a:t>     в том числе</a:t>
                      </a:r>
                      <a:r>
                        <a:rPr lang="ru-RU" sz="1300" dirty="0" smtClean="0"/>
                        <a:t>: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НДФЛ, доходы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816,0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830,1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844,5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имущество физ.лиц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130,6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131,4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132,2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Единый сельскохозяйственный налог	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160,8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166,9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173,5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Земельный налог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2535,0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2574,0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2613,1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73,9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87,3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87,3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Штрафы, санкции, возмещение ущерба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35,0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36,4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37,8</a:t>
                      </a:r>
                      <a:endParaRPr lang="ru-RU" sz="1300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БЕЗВОЗМЕЗДНЫЕ ПЛАТЕЖИ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7362,8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3222,0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2721,4</a:t>
                      </a:r>
                      <a:endParaRPr lang="ru-RU" sz="1400" b="1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ИТОГО</a:t>
                      </a:r>
                      <a:r>
                        <a:rPr lang="ru-RU" sz="1400" b="1" baseline="0" dirty="0" smtClean="0"/>
                        <a:t> (Д</a:t>
                      </a:r>
                      <a:r>
                        <a:rPr lang="ru-RU" sz="1400" b="1" dirty="0" smtClean="0"/>
                        <a:t>ОХОДЫ)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11114,6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7048,1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6613,2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732</Words>
  <Application>Microsoft Office PowerPoint</Application>
  <PresentationFormat>Экран (4:3)</PresentationFormat>
  <Paragraphs>181</Paragraphs>
  <Slides>15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ПРОЕКТ Бюджета для граждан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Люда</cp:lastModifiedBy>
  <cp:revision>42</cp:revision>
  <dcterms:created xsi:type="dcterms:W3CDTF">2017-12-11T11:43:42Z</dcterms:created>
  <dcterms:modified xsi:type="dcterms:W3CDTF">2018-11-21T07:46:01Z</dcterms:modified>
</cp:coreProperties>
</file>