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56" r:id="rId2"/>
    <p:sldMasterId id="2147486181" r:id="rId3"/>
  </p:sldMasterIdLst>
  <p:notesMasterIdLst>
    <p:notesMasterId r:id="rId16"/>
  </p:notesMasterIdLst>
  <p:handoutMasterIdLst>
    <p:handoutMasterId r:id="rId17"/>
  </p:handoutMasterIdLst>
  <p:sldIdLst>
    <p:sldId id="428" r:id="rId4"/>
    <p:sldId id="453" r:id="rId5"/>
    <p:sldId id="476" r:id="rId6"/>
    <p:sldId id="478" r:id="rId7"/>
    <p:sldId id="481" r:id="rId8"/>
    <p:sldId id="480" r:id="rId9"/>
    <p:sldId id="483" r:id="rId10"/>
    <p:sldId id="486" r:id="rId11"/>
    <p:sldId id="485" r:id="rId12"/>
    <p:sldId id="488" r:id="rId13"/>
    <p:sldId id="490" r:id="rId14"/>
    <p:sldId id="492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7D7D"/>
    <a:srgbClr val="6666FF"/>
    <a:srgbClr val="005024"/>
    <a:srgbClr val="003B68"/>
    <a:srgbClr val="A33F0D"/>
    <a:srgbClr val="7A0000"/>
    <a:srgbClr val="004C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1769" autoAdjust="0"/>
  </p:normalViewPr>
  <p:slideViewPr>
    <p:cSldViewPr>
      <p:cViewPr varScale="1">
        <p:scale>
          <a:sx n="97" d="100"/>
          <a:sy n="97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8E15D2-493A-4E72-86DD-067765DA1151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613184-1C7E-482E-A3C1-BD72613772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9B84A0-4FEB-422A-AF14-AAC53AF7982E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B64EF8-F5E1-499E-9AED-0C2E1DB702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b="1" i="1" u="sng" dirty="0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90513-0A6F-418E-A5C1-F3D7BF39982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64EF8-F5E1-499E-9AED-0C2E1DB7028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95A867-9C68-463B-A019-F4FC38F0D678}" type="slidenum">
              <a:rPr lang="ru-RU" sz="1200">
                <a:latin typeface="Calibri" pitchFamily="34" charset="0"/>
              </a:rPr>
              <a:pPr algn="r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52C6CF-AD0C-4C24-8122-32CC6B1E78BC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E841-8F46-4F43-8FFC-97DDB5241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7E3761-99BE-4349-86FF-7BA89EDE2E09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D0CB-8853-41D4-9D05-EE822778A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8047DB-F0A6-44DD-9364-72E6C54B4042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6F3D-BE0B-42D7-8E3B-64D9F4FC8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12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12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39AD-9566-4CAC-84FC-7AAE7AC62CEA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E50EA-C26C-4C6B-AB91-A4FE3F071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AD4F-DBAA-456A-8554-2429BC7B59F3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22F9-A79E-4D14-A916-D5B07D0CF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93A59-28B2-46E7-97D3-62D72E86EA13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3D598-CC8A-4ED5-B68B-AF0204299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96DA-DB2B-4CC6-9314-86013BDF9495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8AE13-2F09-451A-B4D4-8FF2D114E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A1F26-706B-44F5-978A-522B9D449CC1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3088-ECD5-4900-9E7D-83A5C889E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55A4-87AC-4159-8961-90E4CE9788B5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8EF51-9F1F-4A2A-B8DA-F7AAC5597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5E6A1-98CC-4202-B8D5-F398FC4F08D1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8AF9-E71E-4695-BB92-83A506EA4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5004-F237-4601-B882-E59820C626B7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F3B5-38F8-44D7-B483-9F9AE3978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C354E7-BB99-4F09-AEB1-89FE6E38683E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F8BD-13AF-40B9-88AC-9AD50B1B2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C325-39E0-4AA3-BD40-6A44A07954D9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EEA91-1780-4A35-8231-1CF5BA3F2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B2CF-4E8F-46B6-ACC6-412F7DAF10C3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582F-4859-46B4-B039-D3A4D04CD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FD5B-9255-4BB8-B431-CC6771F0AD89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10A2C-9DDD-48DD-ACA7-B4A72655E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93516-BF81-459C-9656-E8D626F92703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89CD-4A12-4022-9CA0-C5501F6A3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CEFD-4546-4C7F-8F54-77A6264EDF29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A7446-0ADF-4A75-962B-72AABAE38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285B-89D0-4B9C-9EF2-893E505E59EE}" type="datetime1">
              <a:rPr lang="en-US"/>
              <a:pPr>
                <a:defRPr/>
              </a:pPr>
              <a:t>6/5/2019</a:t>
            </a:fld>
            <a:endParaRPr lang="en-US"/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1424F-07ED-4892-971A-257D9C334D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521C-CB50-493D-9743-CCDBB3A110E8}" type="datetime1">
              <a:rPr lang="en-US"/>
              <a:pPr>
                <a:defRPr/>
              </a:pPr>
              <a:t>6/5/2019</a:t>
            </a:fld>
            <a:endParaRPr lang="en-US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2C7F9-7787-4FEC-9181-099F98693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6AC78-8C74-43AB-B2E2-E85B794FFB73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58B6-4957-4CA9-AF01-0A1D851210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89AD1-F81F-450C-8D6D-C2C7254A4977}" type="datetime1">
              <a:rPr lang="en-US"/>
              <a:pPr>
                <a:defRPr/>
              </a:pPr>
              <a:t>6/5/2019</a:t>
            </a:fld>
            <a:endParaRPr lang="en-US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3517-D4FA-4FB6-808C-F43A7BD92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ая соединительная линия 2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F941-95FE-43F5-A66E-1E3571B220BE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9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8C81C-7ACD-433B-B0DE-9CEA09862A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68E9DF-1884-4F4F-9C18-7B8356963DAA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F641-6A43-4343-A144-7441A6AD1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C4C7-469A-47F3-88AA-6EEF5992A1C3}" type="datetime1">
              <a:rPr lang="en-US"/>
              <a:pPr>
                <a:defRPr/>
              </a:pPr>
              <a:t>6/5/2019</a:t>
            </a:fld>
            <a:endParaRPr lang="en-US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8E34-5B3A-45A5-8705-49D7579D3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78E14B-DB08-4836-9D93-2CD76DBCFCF4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08A3-B5A8-4A31-9E8D-6CFC976BB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8A2BD1-6692-416D-B838-B60A4A04E224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D13D-DA38-4EDD-BEC1-29FADCEB1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AFFAD8-7868-429C-B4E6-84327FD13F5D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30577-3B35-4829-8668-649AB5BC3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9C26B8-76AA-4A5C-BF9F-AA950039A4E5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2245-BB06-409A-B5DF-255191AE2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B10CFF-7323-4A0D-94EC-7E7904E70CBF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A281-2D33-4310-A768-D532FFBF9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0B6F19-92A9-4737-873C-3780A12E5448}" type="datetime1">
              <a:rPr lang="en-US"/>
              <a:pPr>
                <a:defRPr/>
              </a:pPr>
              <a:t>6/5/2019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545C-A958-4CAD-AEEB-2547671A1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8C881D-F996-4FA9-83AB-FF43DC3DC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2" r:id="rId1"/>
    <p:sldLayoutId id="2147486213" r:id="rId2"/>
    <p:sldLayoutId id="2147486214" r:id="rId3"/>
    <p:sldLayoutId id="2147486215" r:id="rId4"/>
    <p:sldLayoutId id="2147486216" r:id="rId5"/>
    <p:sldLayoutId id="2147486217" r:id="rId6"/>
    <p:sldLayoutId id="2147486218" r:id="rId7"/>
    <p:sldLayoutId id="2147486219" r:id="rId8"/>
    <p:sldLayoutId id="2147486220" r:id="rId9"/>
    <p:sldLayoutId id="2147486221" r:id="rId10"/>
    <p:sldLayoutId id="21474862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011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332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011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1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2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013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3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4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014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5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016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6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17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33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01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017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9017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8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E6509FC-C891-4EE4-A65A-D7ADAFF8459B}" type="datetimeFigureOut">
              <a:rPr lang="ru-RU"/>
              <a:pPr>
                <a:defRPr/>
              </a:pPr>
              <a:t>05.06.2019</a:t>
            </a:fld>
            <a:endParaRPr lang="ru-RU"/>
          </a:p>
        </p:txBody>
      </p:sp>
      <p:sp>
        <p:nvSpPr>
          <p:cNvPr id="9018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8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F2FD8E8-2949-4751-B43B-F05416C3A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223" r:id="rId1"/>
    <p:sldLayoutId id="2147486211" r:id="rId2"/>
    <p:sldLayoutId id="2147486210" r:id="rId3"/>
    <p:sldLayoutId id="2147486209" r:id="rId4"/>
    <p:sldLayoutId id="2147486208" r:id="rId5"/>
    <p:sldLayoutId id="2147486207" r:id="rId6"/>
    <p:sldLayoutId id="2147486206" r:id="rId7"/>
    <p:sldLayoutId id="2147486205" r:id="rId8"/>
    <p:sldLayoutId id="2147486204" r:id="rId9"/>
    <p:sldLayoutId id="2147486203" r:id="rId10"/>
    <p:sldLayoutId id="2147486202" r:id="rId11"/>
    <p:sldLayoutId id="2147486201" r:id="rId12"/>
    <p:sldLayoutId id="214748620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61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16C4C7-469A-47F3-88AA-6EEF5992A1C3}" type="datetime1">
              <a:rPr lang="en-US"/>
              <a:pPr>
                <a:defRPr/>
              </a:pPr>
              <a:t>6/5/2019</a:t>
            </a:fld>
            <a:endParaRPr lang="en-US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F325BC-EA4B-459C-AC99-AFB618AA1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4" r:id="rId1"/>
    <p:sldLayoutId id="2147486225" r:id="rId2"/>
    <p:sldLayoutId id="2147486226" r:id="rId3"/>
    <p:sldLayoutId id="2147486227" r:id="rId4"/>
    <p:sldLayoutId id="2147486228" r:id="rId5"/>
    <p:sldLayoutId id="2147486229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Microsoft_Office_Excel1.xls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3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4"/>
          <p:cNvPicPr>
            <a:picLocks noChangeAspect="1" noChangeArrowheads="1"/>
          </p:cNvPicPr>
          <p:nvPr/>
        </p:nvPicPr>
        <p:blipFill>
          <a:blip r:embed="rId2"/>
          <a:srcRect l="26620" t="19757" r="26431" b="26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АДМИНИСТРАЦИЯ  КРАСНООКТЯБРЬСКОГО  СЕЛЬСКОГО ПОСЕЛЕНИЯ ВЕСЕЛОВСКОГО РАЙОНА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534400" cy="466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 Краснооктябрьского сельского поселения </a:t>
            </a:r>
          </a:p>
          <a:p>
            <a:pPr algn="ctr">
              <a:defRPr/>
            </a:pPr>
            <a:r>
              <a:rPr lang="ru-RU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Веселовского района за </a:t>
            </a:r>
            <a:r>
              <a:rPr lang="ru-RU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200900" cy="1139825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Исполнение доходной части бюджета Краснооктябрьского сельского поселения за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2018 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год, тыс.руб.</a:t>
            </a:r>
          </a:p>
        </p:txBody>
      </p:sp>
      <p:graphicFrame>
        <p:nvGraphicFramePr>
          <p:cNvPr id="48173" name="Group 4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48140"/>
        </p:xfrm>
        <a:graphic>
          <a:graphicData uri="http://schemas.openxmlformats.org/drawingml/2006/table">
            <a:tbl>
              <a:tblPr/>
              <a:tblGrid>
                <a:gridCol w="4294188"/>
                <a:gridCol w="1441450"/>
                <a:gridCol w="1441450"/>
                <a:gridCol w="1052512"/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План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% исполнения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Всего доходов (без учета безвозмездных поступлений)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3855,8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3958,9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102,7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79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в том числе: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*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Налоговые доходы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3776,6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3880,3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102,7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*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Неналоговые доходы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79,2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78,6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99,2</a:t>
                      </a:r>
                      <a:endParaRPr kumimoji="0" lang="ru-RU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 Безвозмездные поступления от бюджетов других уровней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7836,3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7836,3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ИТОГО   ДОХОДОВ</a:t>
                      </a:r>
                    </a:p>
                  </a:txBody>
                  <a:tcPr marL="54000" marR="54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11692,1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11795,2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100,9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54000" marR="54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200900" cy="1268413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Структура расходов бюджета Краснооктябрьского сельского поселения за </a:t>
            </a:r>
            <a:r>
              <a:rPr lang="ru-RU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2018 </a:t>
            </a:r>
            <a:r>
              <a:rPr lang="ru-RU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 по источникам финансирования, тыс. руб.</a:t>
            </a:r>
          </a:p>
        </p:txBody>
      </p:sp>
      <p:graphicFrame>
        <p:nvGraphicFramePr>
          <p:cNvPr id="49182" name="Group 30"/>
          <p:cNvGraphicFramePr>
            <a:graphicFrameLocks noGrp="1"/>
          </p:cNvGraphicFramePr>
          <p:nvPr>
            <p:ph idx="1"/>
          </p:nvPr>
        </p:nvGraphicFramePr>
        <p:xfrm>
          <a:off x="250825" y="1557338"/>
          <a:ext cx="6842125" cy="4537076"/>
        </p:xfrm>
        <a:graphic>
          <a:graphicData uri="http://schemas.openxmlformats.org/drawingml/2006/table">
            <a:tbl>
              <a:tblPr/>
              <a:tblGrid>
                <a:gridCol w="2089150"/>
                <a:gridCol w="1727200"/>
                <a:gridCol w="1657350"/>
                <a:gridCol w="1368425"/>
              </a:tblGrid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Уточненный план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Исполнено за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2018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Процент исполне-ния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ВСЕГО РАСХОДЫ,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в том числе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11914,3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11246,6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94,4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Собственные расходы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4078,0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3410,3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83,6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  <a:tr h="167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Расходы за счет безвозмездных поступлений из вышестоящих бюджетов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7836,3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7836,3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7200900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 бюджета Краснооктябрьского</a:t>
            </a:r>
            <a:br>
              <a:rPr lang="ru-RU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3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сельского поселения в разрезе функциональной классификации</a:t>
            </a:r>
          </a:p>
        </p:txBody>
      </p:sp>
      <p:graphicFrame>
        <p:nvGraphicFramePr>
          <p:cNvPr id="5017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33375" y="1828800"/>
          <a:ext cx="9045575" cy="4830763"/>
        </p:xfrm>
        <a:graphic>
          <a:graphicData uri="http://schemas.openxmlformats.org/presentationml/2006/ole">
            <p:oleObj spid="_x0000_s50178" name="Диаграмма" r:id="rId3" imgW="8524959" imgH="4552851" progId="Excel.Chart.8">
              <p:embed/>
            </p:oleObj>
          </a:graphicData>
        </a:graphic>
      </p:graphicFrame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990600" y="0"/>
            <a:ext cx="72009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BDCF85FB-1A65-4E59-AF54-CAA7EE0DE029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0" y="1587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46088" indent="-446088" algn="ctr">
              <a:lnSpc>
                <a:spcPct val="80000"/>
              </a:lnSpc>
            </a:pPr>
            <a:r>
              <a:rPr lang="ru-RU" sz="2400" dirty="0"/>
              <a:t>Основные показатели исполнения бюджета за </a:t>
            </a:r>
            <a:r>
              <a:rPr lang="ru-RU" sz="2400" dirty="0" smtClean="0"/>
              <a:t>2018</a:t>
            </a:r>
            <a:endParaRPr lang="ru-RU" sz="2400" dirty="0"/>
          </a:p>
          <a:p>
            <a:pPr marL="446088" indent="-446088" algn="ctr">
              <a:lnSpc>
                <a:spcPct val="80000"/>
              </a:lnSpc>
            </a:pPr>
            <a:r>
              <a:rPr lang="ru-RU" sz="2400" dirty="0"/>
              <a:t> год</a:t>
            </a:r>
          </a:p>
        </p:txBody>
      </p:sp>
      <p:graphicFrame>
        <p:nvGraphicFramePr>
          <p:cNvPr id="37949" name="Group 61"/>
          <p:cNvGraphicFramePr>
            <a:graphicFrameLocks noGrp="1"/>
          </p:cNvGraphicFramePr>
          <p:nvPr/>
        </p:nvGraphicFramePr>
        <p:xfrm>
          <a:off x="0" y="838200"/>
          <a:ext cx="9144000" cy="2762160"/>
        </p:xfrm>
        <a:graphic>
          <a:graphicData uri="http://schemas.openxmlformats.org/drawingml/2006/table">
            <a:tbl>
              <a:tblPr/>
              <a:tblGrid>
                <a:gridCol w="3657600"/>
                <a:gridCol w="2057400"/>
                <a:gridCol w="1752600"/>
                <a:gridCol w="1676400"/>
              </a:tblGrid>
              <a:tr h="4064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8392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11692,1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11795,2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налоговые и неналоговые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3855,8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3958,9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безвозмездные поступления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7836,3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7836,3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567" name="Group 63"/>
          <p:cNvGraphicFramePr>
            <a:graphicFrameLocks noGrp="1"/>
          </p:cNvGraphicFramePr>
          <p:nvPr/>
        </p:nvGraphicFramePr>
        <p:xfrm>
          <a:off x="0" y="3632200"/>
          <a:ext cx="9144000" cy="3225048"/>
        </p:xfrm>
        <a:graphic>
          <a:graphicData uri="http://schemas.openxmlformats.org/drawingml/2006/table">
            <a:tbl>
              <a:tblPr/>
              <a:tblGrid>
                <a:gridCol w="3625850"/>
                <a:gridCol w="2089150"/>
                <a:gridCol w="1752600"/>
                <a:gridCol w="1676400"/>
              </a:tblGrid>
              <a:tr h="4333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Расходная часть бюджета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11914,3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11246,6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2C3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т.ч. собственные средства бюджета Краснооктябрьского сельского поселения Веселовского района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4078,0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3410,3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83,6%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DED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-222,2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67058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4"/>
          <p:cNvPicPr>
            <a:picLocks noChangeAspect="1" noChangeArrowheads="1"/>
          </p:cNvPicPr>
          <p:nvPr/>
        </p:nvPicPr>
        <p:blipFill>
          <a:blip r:embed="rId2"/>
          <a:srcRect l="26620" t="19757" r="26431" b="26401"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pPr>
              <a:defRPr/>
            </a:pPr>
            <a:fld id="{70F86D70-46F6-436B-91A3-EE08EFCAED0E}" type="slidenum">
              <a:rPr lang="en-US" sz="1200">
                <a:solidFill>
                  <a:schemeClr val="accent1">
                    <a:shade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sz="1200" dirty="0">
              <a:solidFill>
                <a:schemeClr val="accent1">
                  <a:shade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914400" y="1524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914400" y="762000"/>
            <a:ext cx="8229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4112,0 тыс.рублей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(исполнение к уточненному плану– 99,9%):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предоставлены субсидии на содержание учреждений культуры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–4112,0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тыс.руб. (МБУК «Краснооктябрьский сельский Дом культуры);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Рисунок 6"/>
          <p:cNvPicPr>
            <a:picLocks noChangeAspect="1" noChangeArrowheads="1"/>
          </p:cNvPicPr>
          <p:nvPr/>
        </p:nvPicPr>
        <p:blipFill>
          <a:blip r:embed="rId4"/>
          <a:srcRect l="26620" t="19757" r="26431" b="26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pPr>
              <a:defRPr/>
            </a:pPr>
            <a:fld id="{64DE801A-F99D-41B3-A391-9E059F00179F}" type="slidenum">
              <a:rPr lang="en-US" sz="1200">
                <a:solidFill>
                  <a:schemeClr val="accent1">
                    <a:shade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pPr>
                <a:defRPr/>
              </a:pPr>
              <a:t>4</a:t>
            </a:fld>
            <a:endParaRPr lang="en-US" sz="1200" dirty="0">
              <a:solidFill>
                <a:schemeClr val="accent1">
                  <a:shade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Динамика расходов бюджета Краснооктябрьского сельского поселения Веселовского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района на социальную политику</a:t>
            </a:r>
          </a:p>
        </p:txBody>
      </p:sp>
      <p:graphicFrame>
        <p:nvGraphicFramePr>
          <p:cNvPr id="40964" name="Диаграмма 3"/>
          <p:cNvGraphicFramePr>
            <a:graphicFrameLocks/>
          </p:cNvGraphicFramePr>
          <p:nvPr/>
        </p:nvGraphicFramePr>
        <p:xfrm>
          <a:off x="268288" y="1631950"/>
          <a:ext cx="8723312" cy="4525963"/>
        </p:xfrm>
        <a:graphic>
          <a:graphicData uri="http://schemas.openxmlformats.org/presentationml/2006/ole">
            <p:oleObj spid="_x0000_s40964" name="Диаграмма" r:id="rId5" imgW="8648767" imgH="425754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971550" y="407988"/>
            <a:ext cx="7200900" cy="990600"/>
          </a:xfrm>
          <a:prstGeom prst="ellipseRibbon2">
            <a:avLst>
              <a:gd name="adj1" fmla="val 25000"/>
              <a:gd name="adj2" fmla="val 64944"/>
              <a:gd name="adj3" fmla="val 12500"/>
            </a:avLst>
          </a:prstGeom>
          <a:solidFill>
            <a:srgbClr val="FFFF99">
              <a:alpha val="86000"/>
            </a:srgbClr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hangingPunct="1"/>
            <a:r>
              <a:rPr lang="ru-RU" sz="3000" b="1" i="1" dirty="0" smtClean="0">
                <a:latin typeface="Times New Roman" pitchFamily="18" charset="0"/>
              </a:rPr>
              <a:t>Целевые программы </a:t>
            </a:r>
            <a:r>
              <a:rPr lang="ru-RU" sz="3000" b="1" i="1" dirty="0" smtClean="0">
                <a:latin typeface="Times New Roman" pitchFamily="18" charset="0"/>
              </a:rPr>
              <a:t>2018 </a:t>
            </a:r>
            <a:r>
              <a:rPr lang="ru-RU" sz="3000" b="1" i="1" dirty="0" smtClean="0">
                <a:latin typeface="Times New Roman" pitchFamily="18" charset="0"/>
              </a:rPr>
              <a:t>года</a:t>
            </a:r>
          </a:p>
        </p:txBody>
      </p:sp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1187450" y="1844675"/>
            <a:ext cx="6840538" cy="1008063"/>
          </a:xfrm>
          <a:prstGeom prst="bevel">
            <a:avLst>
              <a:gd name="adj" fmla="val 12500"/>
            </a:avLst>
          </a:prstGeom>
          <a:solidFill>
            <a:srgbClr val="CCFFCC">
              <a:alpha val="7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Муниципальные  программы, всего –  </a:t>
            </a:r>
            <a:r>
              <a:rPr lang="ru-RU" sz="2000" b="1" dirty="0" smtClean="0">
                <a:latin typeface="Times New Roman" pitchFamily="18" charset="0"/>
              </a:rPr>
              <a:t>6482,2 </a:t>
            </a:r>
            <a:r>
              <a:rPr lang="ru-RU" sz="2000" b="1" dirty="0">
                <a:latin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7200900" cy="1296988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Удельный вес платежей, формирующих доходную часть бюджета Краснооктябрьского сельского поселения за </a:t>
            </a:r>
            <a:r>
              <a:rPr lang="ru-RU" sz="2800" b="1" dirty="0" smtClean="0">
                <a:latin typeface="Times New Roman" pitchFamily="18" charset="0"/>
              </a:rPr>
              <a:t>2018 </a:t>
            </a:r>
            <a:r>
              <a:rPr lang="ru-RU" sz="2800" b="1" dirty="0" smtClean="0">
                <a:latin typeface="Times New Roman" pitchFamily="18" charset="0"/>
              </a:rPr>
              <a:t>год</a:t>
            </a:r>
          </a:p>
        </p:txBody>
      </p:sp>
      <p:graphicFrame>
        <p:nvGraphicFramePr>
          <p:cNvPr id="4301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2413" y="1703388"/>
          <a:ext cx="8734425" cy="4884737"/>
        </p:xfrm>
        <a:graphic>
          <a:graphicData uri="http://schemas.openxmlformats.org/presentationml/2006/ole">
            <p:oleObj spid="_x0000_s43010" name="Диаграмма" r:id="rId3" imgW="8601024" imgH="4810065" progId="Excel.Chart.8">
              <p:embed/>
            </p:oleObj>
          </a:graphicData>
        </a:graphic>
      </p:graphicFrame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990600" y="0"/>
            <a:ext cx="72009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Динамика расходов Краснооктябрьского сельского поселения 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6200" cy="414496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44035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231775" y="1828800"/>
          <a:ext cx="8250238" cy="3414713"/>
        </p:xfrm>
        <a:graphic>
          <a:graphicData uri="http://schemas.openxmlformats.org/presentationml/2006/ole">
            <p:oleObj spid="_x0000_s44035" name="Диаграмма" r:id="rId4" imgW="8124943" imgH="336242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813"/>
            <a:ext cx="7129463" cy="11398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 бюджета Краснооктябрьского</a:t>
            </a:r>
            <a:b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сельского поселения </a:t>
            </a:r>
            <a:b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 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2018 </a:t>
            </a:r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год, тыс.руб.</a:t>
            </a:r>
          </a:p>
        </p:txBody>
      </p:sp>
      <p:graphicFrame>
        <p:nvGraphicFramePr>
          <p:cNvPr id="46110" name="Group 30"/>
          <p:cNvGraphicFramePr>
            <a:graphicFrameLocks noGrp="1"/>
          </p:cNvGraphicFramePr>
          <p:nvPr/>
        </p:nvGraphicFramePr>
        <p:xfrm>
          <a:off x="455613" y="2286000"/>
          <a:ext cx="6637337" cy="3287396"/>
        </p:xfrm>
        <a:graphic>
          <a:graphicData uri="http://schemas.openxmlformats.org/drawingml/2006/table">
            <a:tbl>
              <a:tblPr/>
              <a:tblGrid>
                <a:gridCol w="2028825"/>
                <a:gridCol w="1727200"/>
                <a:gridCol w="1512887"/>
                <a:gridCol w="1368425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Исполнено за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Процент исполне-ния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11692,1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11795,2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100,9%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11914,3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11246,6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94,4%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ДЕФИЦИТ(-)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ПРОФИЦИТ(+)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-222,2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548,6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 anchorCtr="0"/>
          <a:lstStyle/>
          <a:p>
            <a:pPr eaLnBrk="1" hangingPunct="1"/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Объемы межбюджетных трансфертов  бюджету Краснооктябрьского сельского поселения в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03622" name="Group 19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7077"/>
        </p:xfrm>
        <a:graphic>
          <a:graphicData uri="http://schemas.openxmlformats.org/drawingml/2006/table">
            <a:tbl>
              <a:tblPr/>
              <a:tblGrid>
                <a:gridCol w="4373563"/>
                <a:gridCol w="1344612"/>
                <a:gridCol w="1255713"/>
                <a:gridCol w="1255712"/>
              </a:tblGrid>
              <a:tr h="530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,%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5901,6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7836,3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132,78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5026,2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6678,4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132,87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9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-дотации бюджетам поселений на выравнивание бюджетной обеспеченностью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5026,2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6678,4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132,87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7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18607</TotalTime>
  <Words>403</Words>
  <Application>Microsoft Office PowerPoint</Application>
  <PresentationFormat>Экран (4:3)</PresentationFormat>
  <Paragraphs>147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Поток</vt:lpstr>
      <vt:lpstr>Круги</vt:lpstr>
      <vt:lpstr>7_Трек</vt:lpstr>
      <vt:lpstr>Диаграмма Microsoft Office Excel</vt:lpstr>
      <vt:lpstr>Слайд 1</vt:lpstr>
      <vt:lpstr>Слайд 2</vt:lpstr>
      <vt:lpstr>Слайд 3</vt:lpstr>
      <vt:lpstr>Слайд 4</vt:lpstr>
      <vt:lpstr>Целевые программы 2018 года</vt:lpstr>
      <vt:lpstr>Удельный вес платежей, формирующих доходную часть бюджета Краснооктябрьского сельского поселения за 2018 год</vt:lpstr>
      <vt:lpstr>Динамика расходов Краснооктябрьского сельского поселения </vt:lpstr>
      <vt:lpstr>Исполнение бюджета Краснооктябрьского  сельского поселения  за 2018 год, тыс.руб.</vt:lpstr>
      <vt:lpstr>Объемы межбюджетных трансфертов  бюджету Краснооктябрьского сельского поселения в 2018 году</vt:lpstr>
      <vt:lpstr>Исполнение доходной части бюджета Краснооктябрьского сельского поселения за 2018 год, тыс.руб.</vt:lpstr>
      <vt:lpstr>Структура расходов бюджета Краснооктябрьского сельского поселения за 2018 год по источникам финансирования, тыс. руб.</vt:lpstr>
      <vt:lpstr>Исполнение бюджета Краснооктябрьского  сельского поселения в разрезе функциональной классификации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Иллюстрированный материал о бюджете Омска на 2013 год и плановый период 2014 и 2015 годов</dc:title>
  <dc:creator>Тимофеева</dc:creator>
  <cp:lastModifiedBy>Люда</cp:lastModifiedBy>
  <cp:revision>1998</cp:revision>
  <dcterms:modified xsi:type="dcterms:W3CDTF">2019-06-05T10:58:10Z</dcterms:modified>
</cp:coreProperties>
</file>