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2"/>
  </p:notesMasterIdLst>
  <p:handoutMasterIdLst>
    <p:handoutMasterId r:id="rId23"/>
  </p:handoutMasterIdLst>
  <p:sldIdLst>
    <p:sldId id="896" r:id="rId7"/>
    <p:sldId id="897" r:id="rId8"/>
    <p:sldId id="1202" r:id="rId9"/>
    <p:sldId id="1166" r:id="rId10"/>
    <p:sldId id="1170" r:id="rId11"/>
    <p:sldId id="904" r:id="rId12"/>
    <p:sldId id="1572" r:id="rId13"/>
    <p:sldId id="1587" r:id="rId14"/>
    <p:sldId id="1571" r:id="rId15"/>
    <p:sldId id="1533" r:id="rId16"/>
    <p:sldId id="1566" r:id="rId17"/>
    <p:sldId id="1567" r:id="rId18"/>
    <p:sldId id="1349" r:id="rId19"/>
    <p:sldId id="971" r:id="rId20"/>
    <p:sldId id="1156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267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45E-4"/>
          <c:y val="0"/>
          <c:w val="0.990576168396695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9.9360827880079228</c:v>
                </c:pt>
                <c:pt idx="4">
                  <c:v>5.4070917668543634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12958,1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10313,6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9817.9</c:v>
                </c:pt>
                <c:pt idx="1">
                  <c:v>8777.1</c:v>
                </c:pt>
                <c:pt idx="2">
                  <c:v>8683.1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54944"/>
        <c:axId val="135556480"/>
        <c:axId val="0"/>
      </c:bar3DChart>
      <c:catAx>
        <c:axId val="13555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556480"/>
        <c:crosses val="autoZero"/>
        <c:auto val="1"/>
        <c:lblAlgn val="ctr"/>
        <c:lblOffset val="100"/>
        <c:noMultiLvlLbl val="0"/>
      </c:catAx>
      <c:valAx>
        <c:axId val="135556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55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911,6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296,8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8277,0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11247,0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350,6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9402,5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3200,0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2021 год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2022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911,6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296,8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8277,0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11247,0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350,6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0"/>
        <a:ext cx="2818807" cy="1191190"/>
      </dsp:txXfrm>
    </dsp:sp>
    <dsp:sp modelId="{8742C5EE-2DD0-46E4-AB75-87A4D25F8D62}">
      <dsp:nvSpPr>
        <dsp:cNvPr id="0" name=""/>
        <dsp:cNvSpPr/>
      </dsp:nvSpPr>
      <dsp:spPr>
        <a:xfrm>
          <a:off x="119119" y="11911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31031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1310310"/>
        <a:ext cx="2818807" cy="1191190"/>
      </dsp:txXfrm>
    </dsp:sp>
    <dsp:sp modelId="{DC3D1057-3911-49DC-8B4B-4F8305BF098A}">
      <dsp:nvSpPr>
        <dsp:cNvPr id="0" name=""/>
        <dsp:cNvSpPr/>
      </dsp:nvSpPr>
      <dsp:spPr>
        <a:xfrm>
          <a:off x="119119" y="142942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2062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3200,0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2620620"/>
        <a:ext cx="2818807" cy="1191190"/>
      </dsp:txXfrm>
    </dsp:sp>
    <dsp:sp modelId="{7DE197FE-AADA-44C3-8B2B-CF16D12E116A}">
      <dsp:nvSpPr>
        <dsp:cNvPr id="0" name=""/>
        <dsp:cNvSpPr/>
      </dsp:nvSpPr>
      <dsp:spPr>
        <a:xfrm>
          <a:off x="119119" y="273973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931989"/>
          <a:ext cx="3672408" cy="10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9402,5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53600" y="3931989"/>
        <a:ext cx="2818807" cy="1036562"/>
      </dsp:txXfrm>
    </dsp:sp>
    <dsp:sp modelId="{3A722FFA-D144-4D82-A948-F625B32E43B9}">
      <dsp:nvSpPr>
        <dsp:cNvPr id="0" name=""/>
        <dsp:cNvSpPr/>
      </dsp:nvSpPr>
      <dsp:spPr>
        <a:xfrm>
          <a:off x="119119" y="3982617"/>
          <a:ext cx="734481" cy="933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2021 год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2022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462472" y="0"/>
        <a:ext cx="5204013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0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30.12.2020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30.12.2020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Краснооктябрьское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Краснооктябрьского сельского поселения Веселовского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Краснооктябрьское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Веселовского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350,6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364,6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379,2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2023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2021год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Краснооктябрьское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Веселовского района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2021-2022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63802"/>
              </p:ext>
            </p:extLst>
          </p:nvPr>
        </p:nvGraphicFramePr>
        <p:xfrm>
          <a:off x="467544" y="1628800"/>
          <a:ext cx="8208912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8277,0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6179,9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6128,3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8036,6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5937,1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5876,5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240,4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2021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64,5%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1,9%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2021году</a:t>
            </a: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7" name="Рисунок 5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0890" y="5472608"/>
            <a:ext cx="415431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817" y="2924944"/>
            <a:ext cx="8367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3200,0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0B0B8"/>
              </a:clrFrom>
              <a:clrTo>
                <a:srgbClr val="B0B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Группа 53"/>
          <p:cNvGrpSpPr/>
          <p:nvPr/>
        </p:nvGrpSpPr>
        <p:grpSpPr>
          <a:xfrm>
            <a:off x="251520" y="1412776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350,6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8B3FF"/>
              </a:clrFrom>
              <a:clrTo>
                <a:srgbClr val="98B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21088"/>
            <a:ext cx="545802" cy="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Группа 63"/>
          <p:cNvGrpSpPr/>
          <p:nvPr/>
        </p:nvGrpSpPr>
        <p:grpSpPr>
          <a:xfrm>
            <a:off x="5192709" y="1402507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35,0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C659E"/>
              </a:clrFrom>
              <a:clrTo>
                <a:srgbClr val="3C65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132856"/>
            <a:ext cx="685088" cy="3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Краснооктябрьского сельского поселения на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2021-2023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65658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01.01.2022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613941"/>
              </p:ext>
            </p:extLst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2021-2022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Краснооктябрьского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2021-2023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19.10.2020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2021год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 плановый период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 сельского поселения Веселовского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2022и 2023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Краснооктябрьского сельского поселения Веселовского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Краснооктябрьского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Краснооктябрьского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Веселовского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2021-2023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81919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12455,4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10361,7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10313,6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8277,0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12958,1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10361,7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10313,6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502,7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Краснооктябрьского сельского поселения Веселовского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4723034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0133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12455,4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12958,1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0" y="620688"/>
          <a:ext cx="8532440" cy="60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44,7 %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13,5</a:t>
            </a: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Краснооктябрьского СЕЛЬСКОГО ПОСЕЛЕНИЯ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Веселовского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296,8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44" y="5429261"/>
            <a:ext cx="8424936" cy="811248"/>
            <a:chOff x="395536" y="5013174"/>
            <a:chExt cx="8236034" cy="85591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9"/>
              <a:ext cx="4045844" cy="552026"/>
              <a:chOff x="395536" y="5013179"/>
              <a:chExt cx="4045844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9"/>
                <a:ext cx="3757812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911,6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2873,5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779940"/>
              <a:chOff x="5255913" y="4729108"/>
              <a:chExt cx="3519673" cy="779940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8277,0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96,5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29485"/>
              </p:ext>
            </p:extLst>
          </p:nvPr>
        </p:nvGraphicFramePr>
        <p:xfrm>
          <a:off x="251521" y="1556792"/>
          <a:ext cx="5400599" cy="39154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400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5845,2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5249,0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5683,3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240,2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242,6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251,6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36,0</a:t>
                      </a:r>
                      <a:endParaRPr lang="ru-RU" sz="1200" b="1" i="1" dirty="0"/>
                    </a:p>
                  </a:txBody>
                  <a:tcPr/>
                </a:tc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3257,1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2126,2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1526,5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2318,7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2420,8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16,2</a:t>
                      </a:r>
                      <a:endParaRPr lang="ru-RU" sz="1200" b="1" i="1" dirty="0"/>
                    </a:p>
                  </a:txBody>
                  <a:tcPr/>
                </a:tc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350,6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364,6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379,2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53104749"/>
              </p:ext>
            </p:extLst>
          </p:nvPr>
        </p:nvGraphicFramePr>
        <p:xfrm>
          <a:off x="4932040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</a:t>
            </a:r>
            <a:r>
              <a:rPr lang="ru-RU" sz="2600" b="1" dirty="0" smtClean="0"/>
              <a:t>2021году </a:t>
            </a:r>
            <a:r>
              <a:rPr lang="ru-RU" sz="2600" b="1" dirty="0" smtClean="0"/>
              <a:t>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5205,1тыс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. рублей или 40,1 % общего объема расходов бюджета Краснооктябрьского сельского поселения Веселовского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</a:t>
            </a:r>
            <a:r>
              <a:rPr lang="ru-RU" dirty="0" smtClean="0">
                <a:latin typeface="+mn-lt"/>
                <a:cs typeface="+mn-cs"/>
              </a:rPr>
              <a:t>области);</a:t>
            </a:r>
            <a:endParaRPr lang="ru-RU" dirty="0" smtClean="0">
              <a:latin typeface="+mn-lt"/>
              <a:cs typeface="+mn-cs"/>
            </a:endParaRP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</a:t>
            </a:r>
            <a:r>
              <a:rPr lang="ru-RU" dirty="0" smtClean="0">
                <a:latin typeface="+mn-lt"/>
                <a:cs typeface="+mn-cs"/>
              </a:rPr>
              <a:t>);</a:t>
            </a:r>
            <a:endParaRPr lang="ru-RU" dirty="0" smtClean="0">
              <a:latin typeface="+mn-lt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17656</TotalTime>
  <Words>806</Words>
  <Application>Microsoft Office PowerPoint</Application>
  <PresentationFormat>Экран (4:3)</PresentationFormat>
  <Paragraphs>250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Краснооктябрьское сельское поселение  </vt:lpstr>
      <vt:lpstr>Презентация PowerPoint</vt:lpstr>
      <vt:lpstr>Презентация PowerPoint</vt:lpstr>
      <vt:lpstr>бюджета на 2021 год  и на плановый период 2022 и 2023 годов  </vt:lpstr>
      <vt:lpstr>Основные характеристики бюджета Краснооктябрьского   сельского поселения Веселовского района на 2021-2023 годы</vt:lpstr>
      <vt:lpstr>Основные параметры бюджета Краснооктябрьского сельского поселения Веселовского района на 2021 год</vt:lpstr>
      <vt:lpstr>Презентация PowerPoint</vt:lpstr>
      <vt:lpstr>Презентация PowerPoint</vt:lpstr>
      <vt:lpstr>Расходы на обеспечение деятельности аппарата управления в 2021году составят  5205,1тыс. рублей или 40,1 % общего объема расходов бюджета Краснооктябрьского сельского поселения Веселовского района</vt:lpstr>
      <vt:lpstr>Структура расходов бюджета Краснооктябрьское сельского поселения  Веселовского района на социальную политику</vt:lpstr>
      <vt:lpstr>Объемы межбюджетных трансфертов бюджету Краснооктябрьское сельского поселения  Веселовского района на 2021-2022 годы </vt:lpstr>
      <vt:lpstr>Презентация PowerPoint</vt:lpstr>
      <vt:lpstr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2021году</vt:lpstr>
      <vt:lpstr>Структура муниципального долга  Краснооктябрьского сельского поселения на 2021-2023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1830</cp:revision>
  <dcterms:created xsi:type="dcterms:W3CDTF">2011-10-21T12:19:44Z</dcterms:created>
  <dcterms:modified xsi:type="dcterms:W3CDTF">2020-12-30T08:41:57Z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