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788" r:id="rId3"/>
    <p:sldMasterId id="2147483812" r:id="rId4"/>
    <p:sldMasterId id="2147483824" r:id="rId5"/>
    <p:sldMasterId id="2147484065" r:id="rId6"/>
  </p:sldMasterIdLst>
  <p:notesMasterIdLst>
    <p:notesMasterId r:id="rId22"/>
  </p:notesMasterIdLst>
  <p:handoutMasterIdLst>
    <p:handoutMasterId r:id="rId23"/>
  </p:handoutMasterIdLst>
  <p:sldIdLst>
    <p:sldId id="896" r:id="rId7"/>
    <p:sldId id="897" r:id="rId8"/>
    <p:sldId id="1202" r:id="rId9"/>
    <p:sldId id="1166" r:id="rId10"/>
    <p:sldId id="1170" r:id="rId11"/>
    <p:sldId id="904" r:id="rId12"/>
    <p:sldId id="1572" r:id="rId13"/>
    <p:sldId id="1587" r:id="rId14"/>
    <p:sldId id="1571" r:id="rId15"/>
    <p:sldId id="1533" r:id="rId16"/>
    <p:sldId id="1566" r:id="rId17"/>
    <p:sldId id="1567" r:id="rId18"/>
    <p:sldId id="1349" r:id="rId19"/>
    <p:sldId id="971" r:id="rId20"/>
    <p:sldId id="1156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281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8801614635445E-4"/>
          <c:y val="0"/>
          <c:w val="0.990576168396695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7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16.206056916755443</c:v>
                </c:pt>
                <c:pt idx="1">
                  <c:v>61.900776137574212</c:v>
                </c:pt>
                <c:pt idx="2">
                  <c:v>6.5499923908080984</c:v>
                </c:pt>
                <c:pt idx="3">
                  <c:v>9.9360827880079228</c:v>
                </c:pt>
                <c:pt idx="4">
                  <c:v>5.4070917668543634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88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13940,0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88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12455,9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12082,3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9817.9</c:v>
                </c:pt>
                <c:pt idx="1">
                  <c:v>8777.1</c:v>
                </c:pt>
                <c:pt idx="2">
                  <c:v>8683.1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703232"/>
        <c:axId val="34704768"/>
        <c:axId val="0"/>
      </c:bar3DChart>
      <c:catAx>
        <c:axId val="34703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04768"/>
        <c:crosses val="autoZero"/>
        <c:auto val="1"/>
        <c:lblAlgn val="ctr"/>
        <c:lblOffset val="100"/>
        <c:noMultiLvlLbl val="0"/>
      </c:catAx>
      <c:valAx>
        <c:axId val="347047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470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1123,5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859,5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 на имущество  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2873,7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 в государственной и муниципальной собственности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583,8</a:t>
          </a:r>
        </a:p>
        <a:p>
          <a:r>
            <a:rPr lang="ru-RU" sz="1400" smtClean="0"/>
            <a:t>Штрафы, санкции, возмещение ущерба</a:t>
          </a:r>
        </a:p>
        <a:p>
          <a:r>
            <a:rPr lang="ru-RU" sz="1400" smtClean="0"/>
            <a:t>9,9</a:t>
          </a:r>
          <a:endParaRPr lang="ru-RU" sz="1400" dirty="0" smtClean="0"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E953778C-AD1F-466E-A5E8-3015DC7B16CA}">
      <dgm:prSet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 8489,6</a:t>
          </a:r>
          <a:endParaRPr lang="ru-RU" sz="1400" dirty="0" smtClean="0">
            <a:latin typeface="Arial" pitchFamily="34" charset="0"/>
            <a:cs typeface="Arial" pitchFamily="34" charset="0"/>
          </a:endParaRPr>
        </a:p>
      </dgm:t>
    </dgm:pt>
    <dgm:pt modelId="{C4E53CF9-CD33-44CC-B9FF-5A380F878251}" type="parTrans" cxnId="{35C905C6-31EC-4FC1-AF4A-C4431B882648}">
      <dgm:prSet/>
      <dgm:spPr/>
      <dgm:t>
        <a:bodyPr/>
        <a:lstStyle/>
        <a:p>
          <a:endParaRPr lang="ru-RU"/>
        </a:p>
      </dgm:t>
    </dgm:pt>
    <dgm:pt modelId="{F91B975F-8EDD-42C1-9012-A3386FE25318}" type="sibTrans" cxnId="{35C905C6-31EC-4FC1-AF4A-C4431B8826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5" custScaleY="298756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60CD-E39E-4907-AFC8-0234D7E958B8}" type="pres">
      <dgm:prSet presAssocID="{F45485CB-20B1-475E-B0DF-D9C24AC455BE}" presName="spacer" presStyleCnt="0"/>
      <dgm:spPr/>
    </dgm:pt>
    <dgm:pt modelId="{4C225888-9D22-4ED0-A88C-193EA9BB3675}" type="pres">
      <dgm:prSet presAssocID="{E953778C-AD1F-466E-A5E8-3015DC7B16CA}" presName="comp" presStyleCnt="0"/>
      <dgm:spPr/>
    </dgm:pt>
    <dgm:pt modelId="{CA5A44F5-068E-44B2-BDF2-AB832321E23D}" type="pres">
      <dgm:prSet presAssocID="{E953778C-AD1F-466E-A5E8-3015DC7B16CA}" presName="box" presStyleLbl="node1" presStyleIdx="4" presStyleCnt="5"/>
      <dgm:spPr/>
    </dgm:pt>
    <dgm:pt modelId="{8D60FFAD-F77F-4278-BF15-85109C85E63F}" type="pres">
      <dgm:prSet presAssocID="{E953778C-AD1F-466E-A5E8-3015DC7B16CA}" presName="img" presStyleLbl="fgImgPlace1" presStyleIdx="4" presStyleCnt="5"/>
      <dgm:spPr/>
    </dgm:pt>
    <dgm:pt modelId="{D52410AF-7708-4077-9368-110D1F3B8DC2}" type="pres">
      <dgm:prSet presAssocID="{E953778C-AD1F-466E-A5E8-3015DC7B16CA}" presName="text" presStyleLbl="node1" presStyleIdx="4" presStyleCnt="5">
        <dgm:presLayoutVars>
          <dgm:bulletEnabled val="1"/>
        </dgm:presLayoutVars>
      </dgm:prSet>
      <dgm:spPr/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73187071-4149-4890-B087-E2E4C8AEACDE}" type="presOf" srcId="{E953778C-AD1F-466E-A5E8-3015DC7B16CA}" destId="{D52410AF-7708-4077-9368-110D1F3B8DC2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35C905C6-31EC-4FC1-AF4A-C4431B882648}" srcId="{227A101D-8088-4F21-A936-43AB877355D2}" destId="{E953778C-AD1F-466E-A5E8-3015DC7B16CA}" srcOrd="4" destOrd="0" parTransId="{C4E53CF9-CD33-44CC-B9FF-5A380F878251}" sibTransId="{F91B975F-8EDD-42C1-9012-A3386FE25318}"/>
    <dgm:cxn modelId="{C8EF0F58-57B7-4BE3-89EE-C61BD02879B1}" type="presOf" srcId="{E953778C-AD1F-466E-A5E8-3015DC7B16CA}" destId="{CA5A44F5-068E-44B2-BDF2-AB832321E23D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55E8B223-6143-4187-A788-B288C3B5D510}" type="presParOf" srcId="{B17E2703-ED7C-40C1-AA5F-205C0BB9EA84}" destId="{73F160CD-E39E-4907-AFC8-0234D7E958B8}" srcOrd="7" destOrd="0" presId="urn:microsoft.com/office/officeart/2005/8/layout/vList4#1"/>
    <dgm:cxn modelId="{4DC1BCFB-E72B-45C7-BA48-2DF4EB46CF3D}" type="presParOf" srcId="{B17E2703-ED7C-40C1-AA5F-205C0BB9EA84}" destId="{4C225888-9D22-4ED0-A88C-193EA9BB3675}" srcOrd="8" destOrd="0" presId="urn:microsoft.com/office/officeart/2005/8/layout/vList4#1"/>
    <dgm:cxn modelId="{E294931B-AEA5-4987-A388-C55863137175}" type="presParOf" srcId="{4C225888-9D22-4ED0-A88C-193EA9BB3675}" destId="{CA5A44F5-068E-44B2-BDF2-AB832321E23D}" srcOrd="0" destOrd="0" presId="urn:microsoft.com/office/officeart/2005/8/layout/vList4#1"/>
    <dgm:cxn modelId="{88E4C580-381A-4850-B3D5-EC992FFCAB8F}" type="presParOf" srcId="{4C225888-9D22-4ED0-A88C-193EA9BB3675}" destId="{8D60FFAD-F77F-4278-BF15-85109C85E63F}" srcOrd="1" destOrd="0" presId="urn:microsoft.com/office/officeart/2005/8/layout/vList4#1"/>
    <dgm:cxn modelId="{8BF1723D-D8F1-43E5-82FE-077AA3EF57A6}" type="presParOf" srcId="{4C225888-9D22-4ED0-A88C-193EA9BB3675}" destId="{D52410AF-7708-4077-9368-110D1F3B8DC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402,1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9552,8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3965,1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4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4" custLinFactNeighborX="15" custLinFactNeighborY="-1189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 custLinFactNeighborY="3667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4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4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F9D7AC6-67F5-4386-B71D-72A976BA63F7}" type="presParOf" srcId="{B17E2703-ED7C-40C1-AA5F-205C0BB9EA84}" destId="{7D4D5190-7A99-4EE3-BF13-894BFF6BFA1A}" srcOrd="4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5" destOrd="0" presId="urn:microsoft.com/office/officeart/2005/8/layout/vList4#2"/>
    <dgm:cxn modelId="{14433620-87E3-4827-9195-D24F6FBFD010}" type="presParOf" srcId="{B17E2703-ED7C-40C1-AA5F-205C0BB9EA84}" destId="{E9C9C0DB-7628-4918-95C6-35F53D811906}" srcOrd="6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 бюджета 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Веселовского района 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2023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</a:t>
          </a:r>
          <a:r>
            <a:rPr lang="ru-RU" sz="21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период </a:t>
          </a:r>
          <a:r>
            <a:rPr lang="ru-RU" sz="21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2024 </a:t>
          </a:r>
          <a:r>
            <a:rPr lang="ru-RU" sz="21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</a:t>
          </a:r>
          <a:r>
            <a:rPr lang="ru-RU" sz="21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2025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Веселовского района , Главой Краснооктябрьского  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-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4226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1123,5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42173" y="24226"/>
        <a:ext cx="2974250" cy="788888"/>
      </dsp:txXfrm>
    </dsp:sp>
    <dsp:sp modelId="{DC3D1057-3911-49DC-8B4B-4F8305BF098A}">
      <dsp:nvSpPr>
        <dsp:cNvPr id="0" name=""/>
        <dsp:cNvSpPr/>
      </dsp:nvSpPr>
      <dsp:spPr>
        <a:xfrm>
          <a:off x="78888" y="78888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67777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859,5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42173" y="867777"/>
        <a:ext cx="2974250" cy="788888"/>
      </dsp:txXfrm>
    </dsp:sp>
    <dsp:sp modelId="{10414709-A3FF-419B-8BA0-6B96893FDF2B}">
      <dsp:nvSpPr>
        <dsp:cNvPr id="0" name=""/>
        <dsp:cNvSpPr/>
      </dsp:nvSpPr>
      <dsp:spPr>
        <a:xfrm>
          <a:off x="78888" y="946666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735554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 на имущество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2873,7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42173" y="1735554"/>
        <a:ext cx="2974250" cy="788888"/>
      </dsp:txXfrm>
    </dsp:sp>
    <dsp:sp modelId="{7DE197FE-AADA-44C3-8B2B-CF16D12E116A}">
      <dsp:nvSpPr>
        <dsp:cNvPr id="0" name=""/>
        <dsp:cNvSpPr/>
      </dsp:nvSpPr>
      <dsp:spPr>
        <a:xfrm>
          <a:off x="78888" y="1814443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2603331"/>
          <a:ext cx="3816424" cy="2356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 в государственной и муниципальной собственности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583,8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Штрафы, санкции, возмещение ущерба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9,9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842173" y="2603331"/>
        <a:ext cx="2974250" cy="2356851"/>
      </dsp:txXfrm>
    </dsp:sp>
    <dsp:sp modelId="{59208E79-B8A7-477C-B741-F3EAF6407C81}">
      <dsp:nvSpPr>
        <dsp:cNvPr id="0" name=""/>
        <dsp:cNvSpPr/>
      </dsp:nvSpPr>
      <dsp:spPr>
        <a:xfrm>
          <a:off x="78888" y="3466202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A44F5-068E-44B2-BDF2-AB832321E23D}">
      <dsp:nvSpPr>
        <dsp:cNvPr id="0" name=""/>
        <dsp:cNvSpPr/>
      </dsp:nvSpPr>
      <dsp:spPr>
        <a:xfrm>
          <a:off x="0" y="5039072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 8489,6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842173" y="5039072"/>
        <a:ext cx="2974250" cy="788888"/>
      </dsp:txXfrm>
    </dsp:sp>
    <dsp:sp modelId="{8D60FFAD-F77F-4278-BF15-85109C85E63F}">
      <dsp:nvSpPr>
        <dsp:cNvPr id="0" name=""/>
        <dsp:cNvSpPr/>
      </dsp:nvSpPr>
      <dsp:spPr>
        <a:xfrm>
          <a:off x="78888" y="5117960"/>
          <a:ext cx="763284" cy="631110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402,1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0"/>
        <a:ext cx="2818807" cy="1191190"/>
      </dsp:txXfrm>
    </dsp:sp>
    <dsp:sp modelId="{8742C5EE-2DD0-46E4-AB75-87A4D25F8D62}">
      <dsp:nvSpPr>
        <dsp:cNvPr id="0" name=""/>
        <dsp:cNvSpPr/>
      </dsp:nvSpPr>
      <dsp:spPr>
        <a:xfrm>
          <a:off x="119119" y="11911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1296146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1296146"/>
        <a:ext cx="2818807" cy="1191190"/>
      </dsp:txXfrm>
    </dsp:sp>
    <dsp:sp modelId="{DC3D1057-3911-49DC-8B4B-4F8305BF098A}">
      <dsp:nvSpPr>
        <dsp:cNvPr id="0" name=""/>
        <dsp:cNvSpPr/>
      </dsp:nvSpPr>
      <dsp:spPr>
        <a:xfrm>
          <a:off x="119119" y="142942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64301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3965,1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2664301"/>
        <a:ext cx="2818807" cy="1191190"/>
      </dsp:txXfrm>
    </dsp:sp>
    <dsp:sp modelId="{7DE197FE-AADA-44C3-8B2B-CF16D12E116A}">
      <dsp:nvSpPr>
        <dsp:cNvPr id="0" name=""/>
        <dsp:cNvSpPr/>
      </dsp:nvSpPr>
      <dsp:spPr>
        <a:xfrm>
          <a:off x="119119" y="273973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931989"/>
          <a:ext cx="3672408" cy="10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9552,8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53600" y="3931989"/>
        <a:ext cx="2818807" cy="1036562"/>
      </dsp:txXfrm>
    </dsp:sp>
    <dsp:sp modelId="{3A722FFA-D144-4D82-A948-F625B32E43B9}">
      <dsp:nvSpPr>
        <dsp:cNvPr id="0" name=""/>
        <dsp:cNvSpPr/>
      </dsp:nvSpPr>
      <dsp:spPr>
        <a:xfrm>
          <a:off x="119119" y="3982617"/>
          <a:ext cx="734481" cy="9331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0"/>
          <a:ext cx="8128957" cy="2924944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 бюджета 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Веселовского района 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2023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</a:t>
          </a:r>
          <a:r>
            <a:rPr lang="ru-RU" sz="21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период </a:t>
          </a:r>
          <a:r>
            <a:rPr lang="ru-RU" sz="21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2024 </a:t>
          </a:r>
          <a:r>
            <a:rPr lang="ru-RU" sz="21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</a:t>
          </a:r>
          <a:r>
            <a:rPr lang="ru-RU" sz="21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2025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Веселовского района , Главой Краснооктябрьского  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1462472" y="0"/>
        <a:ext cx="5204013" cy="2924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0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9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03.03.2023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03.03.2023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03.03.2023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Краснооктябрьское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Краснооктябрьского сельского поселения Веселовского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бюджета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Краснооктябрьское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Веселовского района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8" y="260648"/>
            <a:ext cx="3024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48478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402,1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1412776"/>
            <a:ext cx="158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418,2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1772816"/>
            <a:ext cx="129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434,9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2025 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2024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2023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Краснооктябрьское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Веселовского района 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2023-2025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727381"/>
              </p:ext>
            </p:extLst>
          </p:nvPr>
        </p:nvGraphicFramePr>
        <p:xfrm>
          <a:off x="467544" y="1628800"/>
          <a:ext cx="8208912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77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8489,6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6731,4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6099,6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8195,4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6424,2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5781,8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294,2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307,2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317,8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2023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1560" y="5301208"/>
            <a:ext cx="2736304" cy="1440160"/>
          </a:xfrm>
          <a:prstGeom prst="ellipse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Dotatio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– дар)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64,5%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5536" y="1124744"/>
            <a:ext cx="2952328" cy="2160240"/>
          </a:xfrm>
          <a:prstGeom prst="ellipse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Subvenire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- приходить на помощь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1,9%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392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трансферты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 направлений)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08823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808312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grpSp>
        <p:nvGrpSpPr>
          <p:cNvPr id="2" name="Группа 24"/>
          <p:cNvGrpSpPr/>
          <p:nvPr/>
        </p:nvGrpSpPr>
        <p:grpSpPr>
          <a:xfrm rot="20936689">
            <a:off x="3043155" y="2782794"/>
            <a:ext cx="1477421" cy="720080"/>
            <a:chOff x="6833489" y="5430501"/>
            <a:chExt cx="1477421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52846" y="5647193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Georgia" pitchFamily="18" charset="0"/>
                </a:rPr>
                <a:t>2 субвенций</a:t>
              </a:r>
              <a:endParaRPr lang="ru-RU" sz="1600" dirty="0"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2121051">
            <a:off x="5335652" y="4834977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иных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203848" y="5085184"/>
            <a:ext cx="1269899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Краснооктябрьского сельского поселения в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2023 году</a:t>
            </a: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7" name="Рисунок 5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30890" y="5472608"/>
            <a:ext cx="415431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440" y="3130842"/>
            <a:ext cx="288032" cy="74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4817" y="2924944"/>
            <a:ext cx="8367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Группа 61"/>
          <p:cNvGrpSpPr/>
          <p:nvPr/>
        </p:nvGrpSpPr>
        <p:grpSpPr>
          <a:xfrm>
            <a:off x="3059832" y="4725144"/>
            <a:ext cx="2088232" cy="1152128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3965,1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0B0B8"/>
              </a:clrFrom>
              <a:clrTo>
                <a:srgbClr val="B0B0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204864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Группа 53"/>
          <p:cNvGrpSpPr/>
          <p:nvPr/>
        </p:nvGrpSpPr>
        <p:grpSpPr>
          <a:xfrm>
            <a:off x="395536" y="1402507"/>
            <a:ext cx="2808312" cy="1080120"/>
            <a:chOff x="251520" y="2564904"/>
            <a:chExt cx="2808312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2808312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402,1</a:t>
              </a:r>
              <a:endPara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98B3FF"/>
              </a:clrFrom>
              <a:clrTo>
                <a:srgbClr val="98B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221088"/>
            <a:ext cx="545802" cy="4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Группа 63"/>
          <p:cNvGrpSpPr/>
          <p:nvPr/>
        </p:nvGrpSpPr>
        <p:grpSpPr>
          <a:xfrm>
            <a:off x="5192709" y="1402507"/>
            <a:ext cx="1944216" cy="1080120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65,0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C659E"/>
              </a:clrFrom>
              <a:clrTo>
                <a:srgbClr val="3C65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132856"/>
            <a:ext cx="685088" cy="3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Краснооктябрьского сельского поселения на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2023-2025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406337"/>
              </p:ext>
            </p:extLst>
          </p:nvPr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01.01.2023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01.01.2024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01.01.2025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85385"/>
              </p:ext>
            </p:extLst>
          </p:nvPr>
        </p:nvGraphicFramePr>
        <p:xfrm>
          <a:off x="827584" y="3645024"/>
          <a:ext cx="813690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Краснооктябрьскогосельского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2023-2025годы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Краснооктябрьского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2023-2025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17.10.2022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121)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Краснооктябрьскогосельского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 год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на плановый период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Краснооктябрьского сельского поселения Веселовского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и 2025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Краснооктябрьского сельского поселения Веселовского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0" y="1700808"/>
            <a:ext cx="8172400" cy="122413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40352" y="1628800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80928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6296" y="2708920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852936"/>
            <a:ext cx="6480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70080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Краснооктябрьского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351912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Краснооктябрьского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Веселовского района 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2023-2025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19368"/>
              </p:ext>
            </p:extLst>
          </p:nvPr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13940,0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12455,9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12082,3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8489,6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6731,4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6099,6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13940,0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12455,9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12082,3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Краснооктябрьского сельского поселения Веселовского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2023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85043150"/>
              </p:ext>
            </p:extLst>
          </p:nvPr>
        </p:nvGraphicFramePr>
        <p:xfrm>
          <a:off x="323528" y="1772816"/>
          <a:ext cx="381642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3237156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13940,0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13940,0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7254"/>
              </p:ext>
            </p:extLst>
          </p:nvPr>
        </p:nvGraphicFramePr>
        <p:xfrm>
          <a:off x="0" y="620688"/>
          <a:ext cx="8532440" cy="609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2475056" y="2276024"/>
            <a:ext cx="24530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5976" y="4149080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12,0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84168" y="4005064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9,0 %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491880" y="4437112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44,7 %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131840" y="3789040"/>
            <a:ext cx="1027112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13,5</a:t>
            </a: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Краснооктябрьского СЕЛЬСКОГО ПОСЕЛЕНИЯ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Веселовского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2023 ГОДУ</a:t>
            </a:r>
            <a:endParaRPr lang="ru-RU" sz="216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rebuchet MS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Налоги на совокупный доход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859,5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42844" y="5429264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9"/>
              <a:ext cx="4143001" cy="552026"/>
              <a:chOff x="395536" y="5013179"/>
              <a:chExt cx="4143001" cy="552026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9"/>
                <a:ext cx="3854969" cy="55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1123,5</a:t>
                </a:r>
                <a:endParaRPr lang="ru-RU" sz="1400" b="1" dirty="0" smtClean="0">
                  <a:solidFill>
                    <a:prstClr val="black"/>
                  </a:solidFill>
                  <a:cs typeface="Arial" charset="0"/>
                </a:endParaRPr>
              </a:p>
              <a:p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466929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2873,7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593,7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25845"/>
              </p:ext>
            </p:extLst>
          </p:nvPr>
        </p:nvGraphicFramePr>
        <p:xfrm>
          <a:off x="251521" y="1556792"/>
          <a:ext cx="5400599" cy="39154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4001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</a:tr>
              <a:tr h="557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7214,8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6570,9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6932,1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294,0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307,0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317,6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24,0</a:t>
                      </a:r>
                      <a:endParaRPr lang="ru-RU" sz="1200" b="1" i="1" dirty="0"/>
                    </a:p>
                  </a:txBody>
                  <a:tcPr/>
                </a:tc>
              </a:tr>
              <a:tr h="557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1944,0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1339,9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1384,8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3965,1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3770,8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2972,7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16,2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402,1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418,2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434,9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77768915"/>
              </p:ext>
            </p:extLst>
          </p:nvPr>
        </p:nvGraphicFramePr>
        <p:xfrm>
          <a:off x="5004048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</a:t>
            </a:r>
            <a:r>
              <a:rPr lang="ru-RU" sz="2600" b="1" dirty="0" smtClean="0"/>
              <a:t>2023 году </a:t>
            </a:r>
            <a:r>
              <a:rPr lang="ru-RU" sz="2600" b="1" dirty="0" smtClean="0"/>
              <a:t>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6824,1тыс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. рублей или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48,9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% общего объема расходов бюджета Краснооктябрьского сельского поселения Веселовского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17684</TotalTime>
  <Words>824</Words>
  <Application>Microsoft Office PowerPoint</Application>
  <PresentationFormat>Экран (4:3)</PresentationFormat>
  <Paragraphs>252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10195094</vt:lpstr>
      <vt:lpstr>Городская</vt:lpstr>
      <vt:lpstr>1_Городская</vt:lpstr>
      <vt:lpstr>3_Городская</vt:lpstr>
      <vt:lpstr>4_Городская</vt:lpstr>
      <vt:lpstr>19_Городская</vt:lpstr>
      <vt:lpstr>Краснооктябрьское сельское поселение  </vt:lpstr>
      <vt:lpstr>Презентация PowerPoint</vt:lpstr>
      <vt:lpstr>Презентация PowerPoint</vt:lpstr>
      <vt:lpstr>бюджета на 2023 год  и на плановый период 2024 и 2025 годов  </vt:lpstr>
      <vt:lpstr>Основные характеристики бюджета Краснооктябрьского   сельского поселения Веселовского района на 2023-2025 годы</vt:lpstr>
      <vt:lpstr>Основные параметры бюджета Краснооктябрьского сельского поселения Веселовского района на 2023 год</vt:lpstr>
      <vt:lpstr>Презентация PowerPoint</vt:lpstr>
      <vt:lpstr>Презентация PowerPoint</vt:lpstr>
      <vt:lpstr>Расходы на обеспечение деятельности аппарата управления в 2023 году составят  6824,1тыс. рублей или 48,9 % общего объема расходов бюджета Краснооктябрьского сельского поселения Веселовского района</vt:lpstr>
      <vt:lpstr>Структура расходов бюджета Краснооктябрьское сельского поселения  Веселовского района на социальную политику</vt:lpstr>
      <vt:lpstr>Объемы межбюджетных трансфертов бюджету Краснооктябрьское сельского поселения  Веселовского района на 2023-2025 годы </vt:lpstr>
      <vt:lpstr>Презентация PowerPoint</vt:lpstr>
      <vt:lpstr>Объем муниципальных программ в общем объеме расходов, запланированных на  реализацию муниципальных программ Краснооктябрьского сельского поселения в 2023 году</vt:lpstr>
      <vt:lpstr>Структура муниципального долга  Краснооктябрьского сельского поселения на 2023-2025 годы                                                                          (тыс. рублей)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Людмила</cp:lastModifiedBy>
  <cp:revision>1833</cp:revision>
  <dcterms:created xsi:type="dcterms:W3CDTF">2011-10-21T12:19:44Z</dcterms:created>
  <dcterms:modified xsi:type="dcterms:W3CDTF">2023-03-03T06:06:52Z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